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56" r:id="rId2"/>
    <p:sldId id="257" r:id="rId3"/>
    <p:sldId id="258" r:id="rId4"/>
    <p:sldId id="266" r:id="rId5"/>
    <p:sldId id="267" r:id="rId6"/>
    <p:sldId id="259" r:id="rId7"/>
    <p:sldId id="280" r:id="rId8"/>
    <p:sldId id="260" r:id="rId9"/>
    <p:sldId id="268" r:id="rId10"/>
    <p:sldId id="269" r:id="rId11"/>
    <p:sldId id="271" r:id="rId12"/>
    <p:sldId id="273" r:id="rId13"/>
    <p:sldId id="277" r:id="rId14"/>
    <p:sldId id="263" r:id="rId15"/>
    <p:sldId id="284" r:id="rId16"/>
    <p:sldId id="285" r:id="rId17"/>
    <p:sldId id="281" r:id="rId18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675" autoAdjust="0"/>
  </p:normalViewPr>
  <p:slideViewPr>
    <p:cSldViewPr showGuides="1">
      <p:cViewPr varScale="1">
        <p:scale>
          <a:sx n="74" d="100"/>
          <a:sy n="74" d="100"/>
        </p:scale>
        <p:origin x="-4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4DE04D-5C96-4034-B220-65BE554FF166}" type="datetimeFigureOut">
              <a:rPr lang="hr-HR" smtClean="0"/>
              <a:pPr/>
              <a:t>20.5.2015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C88D52B-EA0A-4F02-ABC3-FC97BAE2D53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Ambalažna industrija i strukovno nazivlje – </a:t>
            </a:r>
            <a:b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Što je što?</a:t>
            </a:r>
            <a:endParaRPr lang="hr-H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sc. Tomislava Bošnjak Botica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za hrvatski jezik i jezikoslovlje 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Trendovi u ambalažnoj industriji</a:t>
            </a:r>
          </a:p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Zagreb, 14. svibnja 2015.</a:t>
            </a:r>
            <a:endParaRPr lang="hr-H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ihjj.hr/images/logo-f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74453"/>
            <a:ext cx="31034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1307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akirati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	</a:t>
            </a:r>
            <a:r>
              <a:rPr lang="hr-H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pakovati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njem. </a:t>
            </a:r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packen</a:t>
            </a:r>
            <a:endParaRPr lang="hr-H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hr-H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slagati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vezati u svežanj jedan ili više predmeta i omotati papirom ili </a:t>
            </a:r>
            <a:r>
              <a:rPr lang="hr-H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stavljati u ambalažu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radi slanja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poštom 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Hjp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endParaRPr lang="hr-H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premati ili slagati što </a:t>
            </a:r>
            <a:r>
              <a:rPr lang="hr-H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paket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premati (koga, se) za odlazak</a:t>
            </a:r>
          </a:p>
          <a:p>
            <a:pPr lvl="1" algn="just"/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73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pakiranje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tehnički proces </a:t>
            </a:r>
            <a:r>
              <a:rPr lang="hr-H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stavljanja dobara u omote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posude ili sanduke radi njihova čuvanja i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zaštite (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Rhj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postupak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stavljanja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ambalažu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odgovaraju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kakvo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oblika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zatvaranja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Dzm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spremanje ili slaganje čega u paket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pakovanje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način i oblik na koji je što pakovano</a:t>
            </a:r>
            <a:r>
              <a:rPr lang="hr-HR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veliko/ malo pakovanje;</a:t>
            </a:r>
            <a:r>
              <a:rPr lang="hr-HR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luksuzno </a:t>
            </a:r>
            <a:r>
              <a:rPr lang="hr-HR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pakovanje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pakung (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Hjp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proizvod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ambalaži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stavlja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promet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Dzm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024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Jezični i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izvanjezični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čimbenici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trana os. +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irati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iranje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etonirati, educirati, izolirati, lakirati, reklamirati…</a:t>
            </a:r>
          </a:p>
          <a:p>
            <a:pPr marL="0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reklam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iranje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hrvatska jezična tradicija    +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pakovanje &gt; pakiranje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omaća os. +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ovati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ovanje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odovati, trgovati, njegovati, poslovati, putovati…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ovanje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svijest govornika </a:t>
            </a:r>
          </a:p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(# </a:t>
            </a: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raubovati, filovati, pohovati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*lajkovati</a:t>
            </a: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?)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94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pći jezik i strukovni jezik 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vakodnevna uporaba</a:t>
            </a:r>
          </a:p>
          <a:p>
            <a:pPr marL="0" indent="0">
              <a:buNone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pakiranje</a:t>
            </a:r>
          </a:p>
          <a:p>
            <a:pPr marL="0" indent="0">
              <a:buNone/>
            </a:pP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naljepnice s pakiranja,</a:t>
            </a:r>
            <a:r>
              <a:rPr lang="hr-HR" sz="2400" b="1" i="1" dirty="0" smtClean="0">
                <a:solidFill>
                  <a:srgbClr val="0070C0"/>
                </a:solidFill>
              </a:rPr>
              <a:t>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akiranje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sadrži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baterije,</a:t>
            </a:r>
            <a:r>
              <a:rPr lang="hr-HR" sz="2400" i="1" dirty="0">
                <a:solidFill>
                  <a:srgbClr val="0070C0"/>
                </a:solidFill>
              </a:rPr>
              <a:t>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novo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pakiranje 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keksa,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lasično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pakiranje – 10 dražeja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ropisi i pravilnici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pakiranje / ambalažiranje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pakovanje /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pakovina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xmlns="" val="21713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ambalažirati /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ambalažirati</a:t>
            </a: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(s)pakirati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proizvod u ambalažu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ambalažiranje</a:t>
            </a: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pakiranje proizvoda, stavljanje proizvoda u ambalažu</a:t>
            </a:r>
          </a:p>
          <a:p>
            <a:pPr lvl="1" algn="just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ambalažer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sprema proizvod u ambalažu</a:t>
            </a: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osmišljava ambalažu (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Hjp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//</a:t>
            </a:r>
          </a:p>
          <a:p>
            <a:pPr lvl="1" algn="just"/>
            <a:r>
              <a:rPr lang="hr-H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pravna ili fizička osoba - obrtnik koja proizvodi ili uvozi ambalažu i stavlja je na tržište na području Republike Hrvatske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(Nacrt Pravilnika)</a:t>
            </a:r>
          </a:p>
          <a:p>
            <a:pPr algn="just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121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pakovina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Rhj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ono u što se pakuje roba, omot ili kutija od papira, tkanine, drva, plastike, lima #</a:t>
            </a:r>
          </a:p>
          <a:p>
            <a:r>
              <a:rPr lang="hr-HR" dirty="0"/>
              <a:t>?</a:t>
            </a:r>
          </a:p>
          <a:p>
            <a:r>
              <a:rPr lang="hr-H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 + </a:t>
            </a:r>
            <a:r>
              <a:rPr lang="hr-H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ambalaža </a:t>
            </a:r>
            <a:r>
              <a:rPr lang="hr-H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(boca vina)</a:t>
            </a:r>
            <a:endParaRPr lang="hr-H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proizvod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nazo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kupca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zatvoren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mu 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koli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 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promijeniti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otvaranja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ili o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preinake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Dzm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svaki spremnik ili omot u koji je neka potrošačka roba zatvorena za isporuku ili izlaganje te robe potrošačima (?)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15039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p</a:t>
            </a:r>
            <a:r>
              <a:rPr lang="hr-HR" sz="3200" dirty="0" smtClean="0"/>
              <a:t>akovina vs pakovanje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skupno pakovanje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pakovanje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koje sadrži više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pojedinačnih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pakovina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istim ili različitim proizvodom složenih u otvorenu ili zatvorenu skupnu ambalažu</a:t>
            </a:r>
          </a:p>
          <a:p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transportno pakovanje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pakovanje koje sadrži više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skupnih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pakovanja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ili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pojedinačnih pakovina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složenih u transportnu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98154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Umjesto zaključka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ambalaža 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otpadna ambalaža # ambalažni otpad  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ambalažiranje – (uži pojam)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pakiranje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(širi pojam)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</a:p>
          <a:p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akovina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pakovanje (struka) ili pakiranje (proširenost u općem jeziku) ? 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68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Čemu?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Inicijativa Instituta za ambalažu i tiskarstvo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Tectus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IatT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Stručni časopis 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Ambalaža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(Pojmovnik)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Pojmovi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područja ambalažne industrije nisu jednoznačno definirani niti je nazivlje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uređeno</a:t>
            </a: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mbalažni otpad ili otpadna ambalaža (ili oboje?)</a:t>
            </a:r>
          </a:p>
          <a:p>
            <a:pPr lvl="1" indent="0">
              <a:buNone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r-HR" sz="24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Otpadna </a:t>
            </a:r>
            <a:r>
              <a:rPr lang="hr-HR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ambalaža (ambalažni otpad) </a:t>
            </a:r>
            <a:r>
              <a:rPr lang="hr-H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ambalaža koja je otpad u smislu Zakona, isključujući ostatke materijala koji nastaju pri proizvodnji </a:t>
            </a:r>
            <a:r>
              <a:rPr lang="hr-H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(Nacrt Pravilnika o ambalaži i ambalažnom otpadu)</a:t>
            </a:r>
          </a:p>
          <a:p>
            <a:pPr marL="457200" lvl="1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akiranje, pakovanje, pakovina?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8329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Strukovno nazivlje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hr-HR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riječi općega 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jezika</a:t>
            </a:r>
          </a:p>
          <a:p>
            <a:pPr lvl="1" algn="just"/>
            <a:endParaRPr lang="hr-HR" sz="2200" dirty="0"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nazivi (termini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endParaRPr lang="hr-HR" sz="2200" dirty="0"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s</a:t>
            </a:r>
            <a:r>
              <a:rPr lang="en-US" sz="2200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kup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naziva</a:t>
            </a:r>
            <a:r>
              <a:rPr lang="en-US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određenoga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područja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(</a:t>
            </a:r>
            <a:r>
              <a:rPr lang="hr-HR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npr. 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arheologija, brodostrojarstvo, glazba, kemija, medicina, </a:t>
            </a:r>
            <a:r>
              <a:rPr lang="hr-HR" sz="2200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polimeri..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.</a:t>
            </a:r>
            <a:r>
              <a:rPr lang="en-US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)</a:t>
            </a:r>
            <a:endParaRPr lang="hr-HR" sz="2200" dirty="0" smtClean="0"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  <a:p>
            <a:pPr lvl="1" algn="just"/>
            <a:endParaRPr lang="hr-HR" sz="2200" dirty="0" smtClean="0"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(ne)postojanje </a:t>
            </a:r>
            <a:r>
              <a:rPr lang="hr-HR" sz="2200" b="1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prihvaćenoga/prihvatljivoga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hrvatskoga naziva</a:t>
            </a:r>
          </a:p>
        </p:txBody>
      </p:sp>
    </p:spTree>
    <p:extLst>
      <p:ext uri="{BB962C8B-B14F-4D97-AF65-F5344CB8AC3E}">
        <p14:creationId xmlns:p14="http://schemas.microsoft.com/office/powerpoint/2010/main" xmlns="" val="180631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Zašto je nazivlje važno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usklađeno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nazivlje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preduvjet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precizne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jednoznačne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stručne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komunikacije</a:t>
            </a:r>
            <a:r>
              <a:rPr lang="ta-IN" sz="2200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</a:t>
            </a:r>
            <a:endParaRPr lang="hr-HR" sz="2200" dirty="0" smtClean="0">
              <a:latin typeface="Times New Roman" panose="02020603050405020304" pitchFamily="18" charset="0"/>
              <a:ea typeface="ＭＳ Ｐゴシック" charset="0"/>
              <a:cs typeface="Times New Roman" charset="0"/>
            </a:endParaRPr>
          </a:p>
          <a:p>
            <a:pPr lvl="1">
              <a:lnSpc>
                <a:spcPct val="200000"/>
              </a:lnSpc>
            </a:pPr>
            <a:r>
              <a:rPr lang="hr-HR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o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mogućuje lakšu obradu i </a:t>
            </a:r>
            <a:r>
              <a:rPr lang="hr-HR" sz="2200" b="1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pretraživanje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podataka</a:t>
            </a:r>
          </a:p>
          <a:p>
            <a:pPr lvl="1">
              <a:lnSpc>
                <a:spcPct val="200000"/>
              </a:lnSpc>
            </a:pPr>
            <a:r>
              <a:rPr lang="hr-HR" sz="2200" b="1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š</a:t>
            </a:r>
            <a:r>
              <a:rPr lang="hr-HR" sz="2200" b="1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tedi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vrijeme (i novac)</a:t>
            </a:r>
            <a:endParaRPr lang="ta-IN" sz="2200" dirty="0">
              <a:latin typeface="Times New Roman" panose="02020603050405020304" pitchFamily="18" charset="0"/>
              <a:ea typeface="ＭＳ Ｐゴシック" charset="0"/>
              <a:cs typeface="Times New Roman" charset="0"/>
            </a:endParaRPr>
          </a:p>
          <a:p>
            <a:pPr lvl="1">
              <a:lnSpc>
                <a:spcPct val="200000"/>
              </a:lnSpc>
            </a:pP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važan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i najprepoznatljiviji dio </a:t>
            </a:r>
            <a:r>
              <a:rPr lang="en-US" sz="2200" b="1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standardno</a:t>
            </a:r>
            <a:r>
              <a:rPr lang="ta-IN" sz="2200" b="1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ga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jezika </a:t>
            </a:r>
          </a:p>
          <a:p>
            <a:pPr lvl="1">
              <a:lnSpc>
                <a:spcPct val="200000"/>
              </a:lnSpc>
            </a:pP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jamstvo </a:t>
            </a:r>
            <a:r>
              <a:rPr lang="en-US" sz="2200" b="1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opstojnosti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svakoga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jezika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(službeni jezik 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EU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-a)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992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Kako nastaje nazivlje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Predmetni stručnjak + jezikoslovac (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erminološka načela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 pojam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uvijek se opisuje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istim izrazom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kako bi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bilo nedvojbeno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što se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misli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moguće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da se isti koncepti različito definiraju u različitim strukama (npr. definicija „ceste” u prometnoj i u građevinskoj struci, „vode” u kemiji i ekologiji itd.), no unutar struke nazivlje mora biti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harmonizirano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Posljedice neuređenosti nazivlja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5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mbalaža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fr. 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emballage</a:t>
            </a:r>
          </a:p>
          <a:p>
            <a:pPr lvl="1"/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 ono u što se roba pakuje (Klaić)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zaštitni omot, paket, sanduk itd. u koji se oprema roba radi čuvanja ili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prijevoza (HJP)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aštitni materijali i posude za spremanje i čuvanje robe tijekom prijevoza, skladištenja, rukovanja itd.; omot (Rhj)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aštitni ovoj kojim se omata ili u koji se stavlja roba radi čuvanja ili prijevoza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kartonska ambalaža, staklena ambalaža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Šr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buNone/>
            </a:pPr>
            <a:endParaRPr lang="hr-HR" sz="2400" dirty="0" smtClean="0"/>
          </a:p>
          <a:p>
            <a:pPr lvl="1"/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xmlns="" val="39426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svaki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proizvod, bez obzira na prirodu materijala od kojeg je izrađen, </a:t>
            </a:r>
            <a:r>
              <a:rPr lang="vi-V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se koristi za držanje, zaštitu, rukovanje, isporuku i predstavljanje robe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od sirovina do gotovih proizvoda, od proizvođača do potrošača. Ambalaža predstavlja i nepovratne predmete namijenjene za izradu ambalaže koja će se koristiti za spomenute namjene kao i pomoćna sredstva za pakiranje, koja služe za omatanje ili povezivanje robe, pakiranje, nepropusno zatvaranje, pripremu za otpremu i označavanje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e”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(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acrt Pravilnika)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92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ambalažni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ridjev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se odnosi na ambalažu; pakirni, omotni npr.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 papir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Rhj)</a:t>
            </a:r>
          </a:p>
          <a:p>
            <a:pPr lvl="1"/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odnosi na ambalažu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 papir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Šr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 materijal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(Hjp)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 </a:t>
            </a:r>
            <a:r>
              <a:rPr lang="hr-H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</a:t>
            </a:r>
          </a:p>
          <a:p>
            <a:pPr marL="742950" lvl="2" indent="-34290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tehnološki otpad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odnosno višak materijala u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procesu stvaranja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ambalaže</a:t>
            </a:r>
            <a:endParaRPr lang="hr-HR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/>
          </a:p>
          <a:p>
            <a:pPr lvl="1"/>
            <a:endParaRPr lang="hr-HR" sz="2400" dirty="0"/>
          </a:p>
          <a:p>
            <a:pPr marL="457200" lvl="1" indent="0">
              <a:buNone/>
            </a:pPr>
            <a:endParaRPr lang="hr-HR" sz="2400" dirty="0" smtClean="0"/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1606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otpad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gl. 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otpasti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neiskoristiv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ostatak čega (nakon upotrebe, industrijske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prerade i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sl.)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industrijski otpad</a:t>
            </a:r>
            <a:r>
              <a:rPr lang="hr-H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hr-H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radioaktivni otpad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mjesto na koje se odlažu takvi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ostaci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kupiti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 na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otpadu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Hjp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ono što više nije za uporabu, što se ne može iskoristiti: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industrijski, kućni, biljni, životinjski, </a:t>
            </a:r>
            <a:r>
              <a:rPr lang="hr-HR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opasni</a:t>
            </a:r>
            <a:r>
              <a:rPr lang="hr-HR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Šr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r-HR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svaka stvar ili predmet koju posjednik odbacuje, namjerava ili mora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odbaciti (Zakon o otpadu)</a:t>
            </a:r>
            <a:endParaRPr lang="hr-HR" sz="2400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tpadni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oji se odnosi na otpad		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otpadne vode</a:t>
            </a:r>
          </a:p>
          <a:p>
            <a:pPr lvl="1"/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otpadna ambalaža</a:t>
            </a:r>
          </a:p>
          <a:p>
            <a:pPr marL="742950" lvl="2" indent="-34290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o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stane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proizvod iskoristi (isprazni sadržaj)</a:t>
            </a:r>
            <a:endParaRPr lang="hr-HR" sz="2400" dirty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10384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802</TotalTime>
  <Words>792</Words>
  <Application>Microsoft Office PowerPoint</Application>
  <PresentationFormat>On-screen Show 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Ambalažna industrija i strukovno nazivlje –  Što je što?</vt:lpstr>
      <vt:lpstr>Čemu?</vt:lpstr>
      <vt:lpstr>Strukovno nazivlje</vt:lpstr>
      <vt:lpstr>Zašto je nazivlje važno</vt:lpstr>
      <vt:lpstr>Kako nastaje nazivlje</vt:lpstr>
      <vt:lpstr>ambalaža</vt:lpstr>
      <vt:lpstr>Slide 7</vt:lpstr>
      <vt:lpstr>ambalažni</vt:lpstr>
      <vt:lpstr>otpad</vt:lpstr>
      <vt:lpstr>pakirati      pakovati</vt:lpstr>
      <vt:lpstr>Slide 11</vt:lpstr>
      <vt:lpstr>Jezični i izvanjezični čimbenici</vt:lpstr>
      <vt:lpstr>Opći jezik i strukovni jezik </vt:lpstr>
      <vt:lpstr>ambalažirati / ambalažiranje</vt:lpstr>
      <vt:lpstr>pakovina</vt:lpstr>
      <vt:lpstr>pakovina vs pakovanje</vt:lpstr>
      <vt:lpstr>Umjesto zaključka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Ambalažna industrija i strukovno nazivlje – Što je što?</dc:title>
  <dc:creator>MUZA</dc:creator>
  <cp:lastModifiedBy>blajic</cp:lastModifiedBy>
  <cp:revision>78</cp:revision>
  <dcterms:created xsi:type="dcterms:W3CDTF">2015-05-12T19:33:55Z</dcterms:created>
  <dcterms:modified xsi:type="dcterms:W3CDTF">2015-05-20T12:24:50Z</dcterms:modified>
</cp:coreProperties>
</file>