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9" r:id="rId4"/>
    <p:sldId id="258" r:id="rId5"/>
    <p:sldId id="287" r:id="rId6"/>
    <p:sldId id="261" r:id="rId7"/>
    <p:sldId id="289" r:id="rId8"/>
    <p:sldId id="292" r:id="rId9"/>
    <p:sldId id="293" r:id="rId10"/>
    <p:sldId id="294" r:id="rId11"/>
    <p:sldId id="298" r:id="rId12"/>
    <p:sldId id="310" r:id="rId13"/>
    <p:sldId id="311" r:id="rId14"/>
    <p:sldId id="312" r:id="rId15"/>
    <p:sldId id="313" r:id="rId16"/>
    <p:sldId id="281" r:id="rId17"/>
    <p:sldId id="317" r:id="rId18"/>
    <p:sldId id="314" r:id="rId19"/>
    <p:sldId id="318" r:id="rId20"/>
    <p:sldId id="315" r:id="rId21"/>
    <p:sldId id="319" r:id="rId22"/>
    <p:sldId id="308" r:id="rId23"/>
    <p:sldId id="265" r:id="rId24"/>
    <p:sldId id="31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5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asanec\Desktop\nastupno\graf%20&#269;vrsto&#263;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asanec\Desktop\nastupno\graf%20&#269;vrsto&#263;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asanec\Desktop\nastupno\graf%20&#269;vrsto&#263;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Pasanec\Desktop\nastupno\graf%20&#269;vrsto&#263;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/>
            </a:pPr>
            <a:r>
              <a:rPr lang="hr-HR" sz="1000" b="1"/>
              <a:t>Kvaliteta bešavne forme uveza s</a:t>
            </a:r>
          </a:p>
          <a:p>
            <a:pPr>
              <a:defRPr sz="1000" b="1"/>
            </a:pPr>
            <a:r>
              <a:rPr lang="hr-HR" sz="1000" b="1"/>
              <a:t> EVA hot-melt</a:t>
            </a:r>
            <a:r>
              <a:rPr lang="hr-HR" sz="1000" b="1" baseline="0"/>
              <a:t> ljepilom</a:t>
            </a:r>
            <a:endParaRPr lang="en-US" sz="1000" b="1"/>
          </a:p>
        </c:rich>
      </c:tx>
      <c:layout/>
    </c:title>
    <c:plotArea>
      <c:layout/>
      <c:barChart>
        <c:barDir val="col"/>
        <c:grouping val="clustered"/>
        <c:ser>
          <c:idx val="1"/>
          <c:order val="1"/>
          <c:tx>
            <c:strRef>
              <c:f>'List1 (3)'!$A$44</c:f>
              <c:strCache>
                <c:ptCount val="1"/>
                <c:pt idx="0">
                  <c:v>Indeks čvrstoće bešavni uvez (Nm/g)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'List1 (3)'!$B$42:$C$42</c:f>
              <c:strCache>
                <c:ptCount val="2"/>
                <c:pt idx="0">
                  <c:v>Bn_80</c:v>
                </c:pt>
                <c:pt idx="1">
                  <c:v>Bn_100</c:v>
                </c:pt>
              </c:strCache>
            </c:strRef>
          </c:cat>
          <c:val>
            <c:numRef>
              <c:f>'List1 (3)'!$B$44:$C$44</c:f>
              <c:numCache>
                <c:formatCode>0.00</c:formatCode>
                <c:ptCount val="2"/>
                <c:pt idx="0">
                  <c:v>10.79</c:v>
                </c:pt>
                <c:pt idx="1">
                  <c:v>10.41</c:v>
                </c:pt>
              </c:numCache>
            </c:numRef>
          </c:val>
        </c:ser>
        <c:gapWidth val="75"/>
        <c:axId val="64180992"/>
        <c:axId val="64182912"/>
      </c:barChart>
      <c:lineChart>
        <c:grouping val="standard"/>
        <c:ser>
          <c:idx val="0"/>
          <c:order val="0"/>
          <c:tx>
            <c:strRef>
              <c:f>'List1 (3)'!$A$43</c:f>
              <c:strCache>
                <c:ptCount val="1"/>
                <c:pt idx="0">
                  <c:v>Indeks čvrstoće papira (Nm/g)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'List1 (3)'!$B$42:$C$42</c:f>
              <c:strCache>
                <c:ptCount val="2"/>
                <c:pt idx="0">
                  <c:v>Bn_80</c:v>
                </c:pt>
                <c:pt idx="1">
                  <c:v>Bn_100</c:v>
                </c:pt>
              </c:strCache>
            </c:strRef>
          </c:cat>
          <c:val>
            <c:numRef>
              <c:f>'List1 (3)'!$B$43:$C$43</c:f>
              <c:numCache>
                <c:formatCode>0.00</c:formatCode>
                <c:ptCount val="2"/>
                <c:pt idx="0">
                  <c:v>26.779999999999987</c:v>
                </c:pt>
                <c:pt idx="1">
                  <c:v>26.77</c:v>
                </c:pt>
              </c:numCache>
            </c:numRef>
          </c:val>
        </c:ser>
        <c:ser>
          <c:idx val="2"/>
          <c:order val="2"/>
          <c:tx>
            <c:strRef>
              <c:f>'List1 (3)'!$A$45</c:f>
              <c:strCache>
                <c:ptCount val="1"/>
                <c:pt idx="0">
                  <c:v>FOGRA 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'List1 (3)'!$B$42:$C$42</c:f>
              <c:strCache>
                <c:ptCount val="2"/>
                <c:pt idx="0">
                  <c:v>Bn_80</c:v>
                </c:pt>
                <c:pt idx="1">
                  <c:v>Bn_100</c:v>
                </c:pt>
              </c:strCache>
            </c:strRef>
          </c:cat>
          <c:val>
            <c:numRef>
              <c:f>'List1 (3)'!$B$45:$C$45</c:f>
              <c:numCache>
                <c:formatCode>0.00</c:formatCode>
                <c:ptCount val="2"/>
                <c:pt idx="0">
                  <c:v>8.25</c:v>
                </c:pt>
                <c:pt idx="1">
                  <c:v>6.6</c:v>
                </c:pt>
              </c:numCache>
            </c:numRef>
          </c:val>
        </c:ser>
        <c:marker val="1"/>
        <c:axId val="64180992"/>
        <c:axId val="64182912"/>
      </c:lineChart>
      <c:catAx>
        <c:axId val="6418099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182912"/>
        <c:crosses val="autoZero"/>
        <c:auto val="1"/>
        <c:lblAlgn val="ctr"/>
        <c:lblOffset val="100"/>
        <c:tickMarkSkip val="1"/>
      </c:catAx>
      <c:valAx>
        <c:axId val="64182912"/>
        <c:scaling>
          <c:orientation val="minMax"/>
          <c:max val="28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180992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/>
            </a:pPr>
            <a:r>
              <a:rPr lang="hr-HR" sz="1000" b="1"/>
              <a:t>Kvaliteta bešavne forme uveza s</a:t>
            </a:r>
          </a:p>
          <a:p>
            <a:pPr>
              <a:defRPr sz="1000" b="1"/>
            </a:pPr>
            <a:r>
              <a:rPr lang="hr-HR" sz="1000" b="1"/>
              <a:t> EVA hot-melt</a:t>
            </a:r>
            <a:r>
              <a:rPr lang="hr-HR" sz="1000" b="1" baseline="0"/>
              <a:t> ljepilom</a:t>
            </a:r>
            <a:endParaRPr lang="en-US" sz="1000" b="1"/>
          </a:p>
        </c:rich>
      </c:tx>
      <c:layout/>
    </c:title>
    <c:plotArea>
      <c:layout/>
      <c:barChart>
        <c:barDir val="col"/>
        <c:grouping val="clustered"/>
        <c:ser>
          <c:idx val="1"/>
          <c:order val="1"/>
          <c:tx>
            <c:strRef>
              <c:f>'List1 (4)'!$A$44</c:f>
              <c:strCache>
                <c:ptCount val="1"/>
                <c:pt idx="0">
                  <c:v>Indeks čvrstoće bešavni uvez (Nm/g)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'List1 (4)'!$B$42:$C$42</c:f>
              <c:strCache>
                <c:ptCount val="2"/>
                <c:pt idx="0">
                  <c:v>Bps115</c:v>
                </c:pt>
                <c:pt idx="1">
                  <c:v>Bpm150</c:v>
                </c:pt>
              </c:strCache>
            </c:strRef>
          </c:cat>
          <c:val>
            <c:numRef>
              <c:f>'List1 (4)'!$B$44:$C$44</c:f>
              <c:numCache>
                <c:formatCode>0.00</c:formatCode>
                <c:ptCount val="2"/>
                <c:pt idx="0">
                  <c:v>4.29</c:v>
                </c:pt>
                <c:pt idx="1">
                  <c:v>4.4000000000000004</c:v>
                </c:pt>
              </c:numCache>
            </c:numRef>
          </c:val>
        </c:ser>
        <c:gapWidth val="75"/>
        <c:axId val="64524288"/>
        <c:axId val="64526208"/>
      </c:barChart>
      <c:lineChart>
        <c:grouping val="standard"/>
        <c:ser>
          <c:idx val="0"/>
          <c:order val="0"/>
          <c:tx>
            <c:strRef>
              <c:f>'List1 (4)'!$A$43</c:f>
              <c:strCache>
                <c:ptCount val="1"/>
                <c:pt idx="0">
                  <c:v>Indeks čvrstoće papira (Nm/g)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'List1 (4)'!$B$42:$C$42</c:f>
              <c:strCache>
                <c:ptCount val="2"/>
                <c:pt idx="0">
                  <c:v>Bps115</c:v>
                </c:pt>
                <c:pt idx="1">
                  <c:v>Bpm150</c:v>
                </c:pt>
              </c:strCache>
            </c:strRef>
          </c:cat>
          <c:val>
            <c:numRef>
              <c:f>'List1 (4)'!$B$43:$C$43</c:f>
              <c:numCache>
                <c:formatCode>0.00</c:formatCode>
                <c:ptCount val="2"/>
                <c:pt idx="0">
                  <c:v>20.64</c:v>
                </c:pt>
                <c:pt idx="1">
                  <c:v>20.939999999999987</c:v>
                </c:pt>
              </c:numCache>
            </c:numRef>
          </c:val>
        </c:ser>
        <c:ser>
          <c:idx val="2"/>
          <c:order val="2"/>
          <c:tx>
            <c:strRef>
              <c:f>'List1 (4)'!$A$45</c:f>
              <c:strCache>
                <c:ptCount val="1"/>
                <c:pt idx="0">
                  <c:v>FOGRA 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'List1 (4)'!$B$42:$C$42</c:f>
              <c:strCache>
                <c:ptCount val="2"/>
                <c:pt idx="0">
                  <c:v>Bps115</c:v>
                </c:pt>
                <c:pt idx="1">
                  <c:v>Bpm150</c:v>
                </c:pt>
              </c:strCache>
            </c:strRef>
          </c:cat>
          <c:val>
            <c:numRef>
              <c:f>'List1 (4)'!$B$45:$C$45</c:f>
              <c:numCache>
                <c:formatCode>0.00</c:formatCode>
                <c:ptCount val="2"/>
                <c:pt idx="0">
                  <c:v>5.74</c:v>
                </c:pt>
                <c:pt idx="1">
                  <c:v>4.4000000000000004</c:v>
                </c:pt>
              </c:numCache>
            </c:numRef>
          </c:val>
        </c:ser>
        <c:marker val="1"/>
        <c:axId val="64524288"/>
        <c:axId val="64526208"/>
      </c:lineChart>
      <c:catAx>
        <c:axId val="645242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526208"/>
        <c:crosses val="autoZero"/>
        <c:auto val="1"/>
        <c:lblAlgn val="ctr"/>
        <c:lblOffset val="100"/>
        <c:tickMarkSkip val="1"/>
      </c:catAx>
      <c:valAx>
        <c:axId val="64526208"/>
        <c:scaling>
          <c:orientation val="minMax"/>
          <c:max val="28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524288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b"/>
      <c:layout/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/>
            </a:pPr>
            <a:r>
              <a:rPr lang="hr-HR" sz="1000" b="1" dirty="0"/>
              <a:t>Kriterij</a:t>
            </a:r>
            <a:r>
              <a:rPr lang="hr-HR" sz="1000" b="1" baseline="0" dirty="0"/>
              <a:t> odabira vrste papira u bešavnom uvezu </a:t>
            </a:r>
            <a:r>
              <a:rPr lang="hr-HR" sz="1000" b="1" baseline="0" dirty="0" smtClean="0"/>
              <a:t>s EVA </a:t>
            </a:r>
            <a:r>
              <a:rPr lang="hr-HR" sz="1000" b="1" baseline="0" dirty="0" err="1"/>
              <a:t>hot</a:t>
            </a:r>
            <a:r>
              <a:rPr lang="hr-HR" sz="1000" b="1" baseline="0" dirty="0"/>
              <a:t>-</a:t>
            </a:r>
            <a:r>
              <a:rPr lang="hr-HR" sz="1000" b="1" baseline="0" dirty="0" err="1"/>
              <a:t>melt</a:t>
            </a:r>
            <a:r>
              <a:rPr lang="hr-HR" sz="1000" b="1" baseline="0" dirty="0"/>
              <a:t> ljepilom</a:t>
            </a:r>
            <a:endParaRPr lang="en-US" sz="1000" b="1" dirty="0"/>
          </a:p>
        </c:rich>
      </c:tx>
      <c:layout/>
    </c:title>
    <c:plotArea>
      <c:layout/>
      <c:barChart>
        <c:barDir val="col"/>
        <c:grouping val="clustered"/>
        <c:ser>
          <c:idx val="1"/>
          <c:order val="1"/>
          <c:tx>
            <c:strRef>
              <c:f>'List1 (5)'!$A$44</c:f>
              <c:strCache>
                <c:ptCount val="1"/>
                <c:pt idx="0">
                  <c:v>Indeks čvrstoće bešavni uvez (Nm/g)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'List1 (5)'!$B$42:$D$42</c:f>
              <c:strCache>
                <c:ptCount val="3"/>
                <c:pt idx="0">
                  <c:v>Bn_80</c:v>
                </c:pt>
                <c:pt idx="1">
                  <c:v>Bn_100</c:v>
                </c:pt>
                <c:pt idx="2">
                  <c:v>V80</c:v>
                </c:pt>
              </c:strCache>
            </c:strRef>
          </c:cat>
          <c:val>
            <c:numRef>
              <c:f>'List1 (5)'!$B$44:$D$44</c:f>
              <c:numCache>
                <c:formatCode>0.00</c:formatCode>
                <c:ptCount val="3"/>
                <c:pt idx="0">
                  <c:v>10.79</c:v>
                </c:pt>
                <c:pt idx="1">
                  <c:v>10.41</c:v>
                </c:pt>
                <c:pt idx="2">
                  <c:v>11.16</c:v>
                </c:pt>
              </c:numCache>
            </c:numRef>
          </c:val>
        </c:ser>
        <c:gapWidth val="75"/>
        <c:axId val="63880576"/>
        <c:axId val="63890944"/>
      </c:barChart>
      <c:lineChart>
        <c:grouping val="standard"/>
        <c:ser>
          <c:idx val="0"/>
          <c:order val="0"/>
          <c:tx>
            <c:strRef>
              <c:f>'List1 (5)'!$A$43</c:f>
              <c:strCache>
                <c:ptCount val="1"/>
                <c:pt idx="0">
                  <c:v>Indeks čvrstoće papira (Nm/g)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'List1 (5)'!$B$42:$D$42</c:f>
              <c:strCache>
                <c:ptCount val="3"/>
                <c:pt idx="0">
                  <c:v>Bn_80</c:v>
                </c:pt>
                <c:pt idx="1">
                  <c:v>Bn_100</c:v>
                </c:pt>
                <c:pt idx="2">
                  <c:v>V80</c:v>
                </c:pt>
              </c:strCache>
            </c:strRef>
          </c:cat>
          <c:val>
            <c:numRef>
              <c:f>'List1 (5)'!$B$43:$D$43</c:f>
              <c:numCache>
                <c:formatCode>0.00</c:formatCode>
                <c:ptCount val="3"/>
                <c:pt idx="0">
                  <c:v>26.779999999999987</c:v>
                </c:pt>
                <c:pt idx="1">
                  <c:v>26.77</c:v>
                </c:pt>
                <c:pt idx="2">
                  <c:v>19.91</c:v>
                </c:pt>
              </c:numCache>
            </c:numRef>
          </c:val>
        </c:ser>
        <c:ser>
          <c:idx val="2"/>
          <c:order val="2"/>
          <c:tx>
            <c:strRef>
              <c:f>'List1 (5)'!$A$45</c:f>
              <c:strCache>
                <c:ptCount val="1"/>
                <c:pt idx="0">
                  <c:v>FOGRA 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'List1 (5)'!$B$42:$D$42</c:f>
              <c:strCache>
                <c:ptCount val="3"/>
                <c:pt idx="0">
                  <c:v>Bn_80</c:v>
                </c:pt>
                <c:pt idx="1">
                  <c:v>Bn_100</c:v>
                </c:pt>
                <c:pt idx="2">
                  <c:v>V80</c:v>
                </c:pt>
              </c:strCache>
            </c:strRef>
          </c:cat>
          <c:val>
            <c:numRef>
              <c:f>'List1 (5)'!$B$45:$D$45</c:f>
              <c:numCache>
                <c:formatCode>0.00</c:formatCode>
                <c:ptCount val="3"/>
                <c:pt idx="0">
                  <c:v>8.25</c:v>
                </c:pt>
                <c:pt idx="1">
                  <c:v>6.6</c:v>
                </c:pt>
                <c:pt idx="2">
                  <c:v>8.25</c:v>
                </c:pt>
              </c:numCache>
            </c:numRef>
          </c:val>
        </c:ser>
        <c:marker val="1"/>
        <c:axId val="63880576"/>
        <c:axId val="63890944"/>
      </c:lineChart>
      <c:catAx>
        <c:axId val="6388057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890944"/>
        <c:crosses val="autoZero"/>
        <c:auto val="1"/>
        <c:lblAlgn val="ctr"/>
        <c:lblOffset val="100"/>
        <c:tickMarkSkip val="1"/>
      </c:catAx>
      <c:valAx>
        <c:axId val="63890944"/>
        <c:scaling>
          <c:orientation val="minMax"/>
          <c:max val="28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880576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000" b="1">
              <a:latin typeface="Arial Narrow" pitchFamily="34" charset="0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hr-HR" sz="1200" b="1" dirty="0"/>
              <a:t>Kriterij</a:t>
            </a:r>
            <a:r>
              <a:rPr lang="hr-HR" sz="1200" b="1" baseline="0" dirty="0"/>
              <a:t> odabira vrste papira u bešavnom uvezu sa EVA </a:t>
            </a:r>
            <a:r>
              <a:rPr lang="hr-HR" sz="1200" b="1" baseline="0" dirty="0" err="1"/>
              <a:t>hot</a:t>
            </a:r>
            <a:r>
              <a:rPr lang="hr-HR" sz="1200" b="1" baseline="0" dirty="0"/>
              <a:t>-</a:t>
            </a:r>
            <a:r>
              <a:rPr lang="hr-HR" sz="1200" b="1" baseline="0" dirty="0" err="1"/>
              <a:t>melt</a:t>
            </a:r>
            <a:r>
              <a:rPr lang="hr-HR" sz="1200" b="1" baseline="0" dirty="0"/>
              <a:t> ljepilom</a:t>
            </a:r>
            <a:endParaRPr lang="en-US" sz="1200" b="1" dirty="0"/>
          </a:p>
        </c:rich>
      </c:tx>
      <c:layout/>
    </c:title>
    <c:plotArea>
      <c:layout/>
      <c:barChart>
        <c:barDir val="col"/>
        <c:grouping val="clustered"/>
        <c:ser>
          <c:idx val="1"/>
          <c:order val="1"/>
          <c:tx>
            <c:strRef>
              <c:f>List1!$A$44</c:f>
              <c:strCache>
                <c:ptCount val="1"/>
                <c:pt idx="0">
                  <c:v>Indeks čvrstoće bešavni uvez (Nm/g)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CC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6666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List1!$B$42:$F$42</c:f>
              <c:strCache>
                <c:ptCount val="5"/>
                <c:pt idx="0">
                  <c:v>Bn_80</c:v>
                </c:pt>
                <c:pt idx="1">
                  <c:v>Bn_100</c:v>
                </c:pt>
                <c:pt idx="2">
                  <c:v>Bps115</c:v>
                </c:pt>
                <c:pt idx="3">
                  <c:v>Bpm150</c:v>
                </c:pt>
                <c:pt idx="4">
                  <c:v>V80</c:v>
                </c:pt>
              </c:strCache>
            </c:strRef>
          </c:cat>
          <c:val>
            <c:numRef>
              <c:f>List1!$B$44:$F$44</c:f>
              <c:numCache>
                <c:formatCode>0.00</c:formatCode>
                <c:ptCount val="5"/>
                <c:pt idx="0">
                  <c:v>10.79</c:v>
                </c:pt>
                <c:pt idx="1">
                  <c:v>10.41</c:v>
                </c:pt>
                <c:pt idx="2">
                  <c:v>4.29</c:v>
                </c:pt>
                <c:pt idx="3">
                  <c:v>4.4000000000000004</c:v>
                </c:pt>
                <c:pt idx="4">
                  <c:v>11.16</c:v>
                </c:pt>
              </c:numCache>
            </c:numRef>
          </c:val>
        </c:ser>
        <c:gapWidth val="75"/>
        <c:axId val="64982016"/>
        <c:axId val="64992384"/>
      </c:barChart>
      <c:lineChart>
        <c:grouping val="standard"/>
        <c:ser>
          <c:idx val="0"/>
          <c:order val="0"/>
          <c:tx>
            <c:strRef>
              <c:f>List1!$A$43</c:f>
              <c:strCache>
                <c:ptCount val="1"/>
                <c:pt idx="0">
                  <c:v>Indeks čvrstoće papira (Nm/g)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List1!$B$42:$F$42</c:f>
              <c:strCache>
                <c:ptCount val="5"/>
                <c:pt idx="0">
                  <c:v>Bn_80</c:v>
                </c:pt>
                <c:pt idx="1">
                  <c:v>Bn_100</c:v>
                </c:pt>
                <c:pt idx="2">
                  <c:v>Bps115</c:v>
                </c:pt>
                <c:pt idx="3">
                  <c:v>Bpm150</c:v>
                </c:pt>
                <c:pt idx="4">
                  <c:v>V80</c:v>
                </c:pt>
              </c:strCache>
            </c:strRef>
          </c:cat>
          <c:val>
            <c:numRef>
              <c:f>List1!$B$43:$F$43</c:f>
              <c:numCache>
                <c:formatCode>0.00</c:formatCode>
                <c:ptCount val="5"/>
                <c:pt idx="0">
                  <c:v>26.779999999999987</c:v>
                </c:pt>
                <c:pt idx="1">
                  <c:v>26.77</c:v>
                </c:pt>
                <c:pt idx="2">
                  <c:v>20.64</c:v>
                </c:pt>
                <c:pt idx="3">
                  <c:v>20.939999999999987</c:v>
                </c:pt>
                <c:pt idx="4">
                  <c:v>19.91</c:v>
                </c:pt>
              </c:numCache>
            </c:numRef>
          </c:val>
        </c:ser>
        <c:ser>
          <c:idx val="2"/>
          <c:order val="2"/>
          <c:tx>
            <c:strRef>
              <c:f>List1!$A$45</c:f>
              <c:strCache>
                <c:ptCount val="1"/>
                <c:pt idx="0">
                  <c:v>FOGRA 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List1!$B$42:$F$42</c:f>
              <c:strCache>
                <c:ptCount val="5"/>
                <c:pt idx="0">
                  <c:v>Bn_80</c:v>
                </c:pt>
                <c:pt idx="1">
                  <c:v>Bn_100</c:v>
                </c:pt>
                <c:pt idx="2">
                  <c:v>Bps115</c:v>
                </c:pt>
                <c:pt idx="3">
                  <c:v>Bpm150</c:v>
                </c:pt>
                <c:pt idx="4">
                  <c:v>V80</c:v>
                </c:pt>
              </c:strCache>
            </c:strRef>
          </c:cat>
          <c:val>
            <c:numRef>
              <c:f>List1!$B$45:$F$45</c:f>
              <c:numCache>
                <c:formatCode>0.00</c:formatCode>
                <c:ptCount val="5"/>
                <c:pt idx="0">
                  <c:v>8.25</c:v>
                </c:pt>
                <c:pt idx="1">
                  <c:v>6.6</c:v>
                </c:pt>
                <c:pt idx="2">
                  <c:v>5.74</c:v>
                </c:pt>
                <c:pt idx="3">
                  <c:v>4.4000000000000004</c:v>
                </c:pt>
                <c:pt idx="4">
                  <c:v>8.25</c:v>
                </c:pt>
              </c:numCache>
            </c:numRef>
          </c:val>
        </c:ser>
        <c:marker val="1"/>
        <c:axId val="64982016"/>
        <c:axId val="64992384"/>
      </c:lineChart>
      <c:catAx>
        <c:axId val="649820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992384"/>
        <c:crosses val="autoZero"/>
        <c:auto val="1"/>
        <c:lblAlgn val="ctr"/>
        <c:lblOffset val="100"/>
        <c:tickMarkSkip val="1"/>
      </c:catAx>
      <c:valAx>
        <c:axId val="64992384"/>
        <c:scaling>
          <c:orientation val="minMax"/>
          <c:max val="28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982016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 b="1">
              <a:latin typeface="Arial Narrow" pitchFamily="34" charset="0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CE50B-9AD7-4C5B-9E65-9E08544B9D89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070B7-5742-4697-9DE6-A2B48070F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70B7-5742-4697-9DE6-A2B48070F1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70B7-5742-4697-9DE6-A2B48070F13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70B7-5742-4697-9DE6-A2B48070F13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70B7-5742-4697-9DE6-A2B48070F13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70B7-5742-4697-9DE6-A2B48070F13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70B7-5742-4697-9DE6-A2B48070F1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70B7-5742-4697-9DE6-A2B48070F13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70B7-5742-4697-9DE6-A2B48070F13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70B7-5742-4697-9DE6-A2B48070F1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70B7-5742-4697-9DE6-A2B48070F13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70B7-5742-4697-9DE6-A2B48070F1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70B7-5742-4697-9DE6-A2B48070F13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C7F-E24D-4250-B0A8-3E8BC9E9014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E836-CB43-411A-A50F-4F1D0583A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C7F-E24D-4250-B0A8-3E8BC9E9014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E836-CB43-411A-A50F-4F1D0583A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C7F-E24D-4250-B0A8-3E8BC9E9014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E836-CB43-411A-A50F-4F1D0583A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C7F-E24D-4250-B0A8-3E8BC9E9014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E836-CB43-411A-A50F-4F1D0583A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C7F-E24D-4250-B0A8-3E8BC9E9014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E836-CB43-411A-A50F-4F1D0583A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C7F-E24D-4250-B0A8-3E8BC9E9014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E836-CB43-411A-A50F-4F1D0583A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C7F-E24D-4250-B0A8-3E8BC9E9014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E836-CB43-411A-A50F-4F1D0583A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C7F-E24D-4250-B0A8-3E8BC9E9014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E836-CB43-411A-A50F-4F1D0583A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C7F-E24D-4250-B0A8-3E8BC9E9014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E836-CB43-411A-A50F-4F1D0583A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C7F-E24D-4250-B0A8-3E8BC9E9014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E836-CB43-411A-A50F-4F1D0583A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EC7F-E24D-4250-B0A8-3E8BC9E9014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E836-CB43-411A-A50F-4F1D0583A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EC7F-E24D-4250-B0A8-3E8BC9E90144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4E836-CB43-411A-A50F-4F1D0583A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jpeg"/><Relationship Id="rId5" Type="http://schemas.openxmlformats.org/officeDocument/2006/relationships/image" Target="../media/image48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48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3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chart" Target="../charts/chart2.xml"/><Relationship Id="rId7" Type="http://schemas.openxmlformats.org/officeDocument/2006/relationships/image" Target="../media/image8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0.png"/><Relationship Id="rId7" Type="http://schemas.openxmlformats.org/officeDocument/2006/relationships/image" Target="../media/image9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2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94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16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472" y="3286124"/>
            <a:ext cx="8058152" cy="3941781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sz="3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/>
            </a:r>
            <a:br>
              <a:rPr lang="hr-HR" sz="3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</a:br>
            <a:r>
              <a:rPr lang="hr-HR" sz="3600" b="1" dirty="0" smtClean="0">
                <a:solidFill>
                  <a:srgbClr val="002060"/>
                </a:solidFill>
              </a:rPr>
              <a:t>Utvrđivanje kriterija za odabir bešavne forme</a:t>
            </a:r>
            <a:br>
              <a:rPr lang="hr-HR" sz="3600" b="1" dirty="0" smtClean="0">
                <a:solidFill>
                  <a:srgbClr val="002060"/>
                </a:solidFill>
              </a:rPr>
            </a:br>
            <a:r>
              <a:rPr lang="hr-HR" sz="3600" b="1" dirty="0" smtClean="0">
                <a:solidFill>
                  <a:srgbClr val="002060"/>
                </a:solidFill>
              </a:rPr>
              <a:t>u nakladničkom uvezu knjiga</a:t>
            </a:r>
            <a:r>
              <a:rPr lang="hr-HR" dirty="0">
                <a:solidFill>
                  <a:srgbClr val="002060"/>
                </a:solidFill>
                <a:latin typeface="Adobe Caslon Pro" pitchFamily="18" charset="0"/>
              </a:rPr>
              <a:t/>
            </a:r>
            <a:br>
              <a:rPr lang="hr-HR" dirty="0">
                <a:solidFill>
                  <a:srgbClr val="002060"/>
                </a:solidFill>
                <a:latin typeface="Adobe Caslon Pro" pitchFamily="18" charset="0"/>
              </a:rPr>
            </a:b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/>
            </a:r>
            <a:br>
              <a:rPr lang="hr-HR" dirty="0" smtClean="0"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</a:br>
            <a:r>
              <a:rPr lang="hr-HR" dirty="0" smtClean="0"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  <a:t/>
            </a:r>
            <a:br>
              <a:rPr lang="hr-HR" dirty="0" smtClean="0">
                <a:solidFill>
                  <a:schemeClr val="tx2">
                    <a:lumMod val="50000"/>
                  </a:schemeClr>
                </a:solidFill>
                <a:latin typeface="Adobe Caslon Pro" pitchFamily="18" charset="0"/>
              </a:rPr>
            </a:b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Nastupno predavanje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Grafički fakultet Sveučilišta u Zagrebu</a:t>
            </a:r>
            <a:r>
              <a:rPr lang="hr-HR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8.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travnja 2014.</a:t>
            </a:r>
            <a:r>
              <a:rPr lang="hr-HR" b="1" dirty="0" smtClean="0">
                <a:latin typeface="+mn-lt"/>
              </a:rPr>
              <a:t/>
            </a:r>
            <a:br>
              <a:rPr lang="hr-HR" b="1" dirty="0" smtClean="0">
                <a:latin typeface="+mn-lt"/>
              </a:rPr>
            </a:br>
            <a:r>
              <a:rPr lang="hr-HR" b="1" dirty="0" smtClean="0">
                <a:latin typeface="Adobe Caslon Pro" pitchFamily="18" charset="0"/>
              </a:rPr>
              <a:t/>
            </a:r>
            <a:br>
              <a:rPr lang="hr-HR" b="1" dirty="0" smtClean="0">
                <a:latin typeface="Adobe Caslon Pro" pitchFamily="18" charset="0"/>
              </a:rPr>
            </a:br>
            <a:r>
              <a:rPr lang="hr-HR" b="1" dirty="0" smtClean="0">
                <a:latin typeface="Arial Narrow" pitchFamily="34" charset="0"/>
              </a:rPr>
              <a:t/>
            </a:r>
            <a:br>
              <a:rPr lang="hr-HR" b="1" dirty="0" smtClean="0">
                <a:latin typeface="Arial Narrow" pitchFamily="34" charset="0"/>
              </a:rPr>
            </a:br>
            <a:r>
              <a:rPr lang="hr-HR" b="1" dirty="0" smtClean="0">
                <a:latin typeface="Arial Narrow" pitchFamily="34" charset="0"/>
              </a:rPr>
              <a:t/>
            </a:r>
            <a:br>
              <a:rPr lang="hr-HR" b="1" dirty="0" smtClean="0">
                <a:latin typeface="Arial Narrow" pitchFamily="34" charset="0"/>
              </a:rPr>
            </a:br>
            <a:endParaRPr lang="en-US" b="1" dirty="0">
              <a:latin typeface="Arial Narrow" pitchFamily="34" charset="0"/>
            </a:endParaRPr>
          </a:p>
        </p:txBody>
      </p:sp>
      <p:sp>
        <p:nvSpPr>
          <p:cNvPr id="11266" name="AutoShape 2" descr="http://upload.wikimedia.org/wikipedia/hr/d/d2/Unizg-logo-lat.svg"/>
          <p:cNvSpPr>
            <a:spLocks noChangeAspect="1" noChangeArrowheads="1"/>
          </p:cNvSpPr>
          <p:nvPr/>
        </p:nvSpPr>
        <p:spPr bwMode="auto">
          <a:xfrm>
            <a:off x="155575" y="-1233488"/>
            <a:ext cx="2581275" cy="2581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hQQERIUEREVFBQWGBoZGRcYGRkdGhkgGBcbGhcbHhkfHiYfGB0jGR0fIC8jJCcqLC4sGB4xNTAqNSYrLioBCQoKDAwMDQwMDSkYFBgpKSkpKSkpKSkpKSkpKSkpKSkpKSkpKSkpKSkpKSkpKSkpKSkpKSkpKSkpKSkpKSkpKf/AABEIALwBDAMBIgACEQEDEQH/xAAbAAEAAgMBAQAAAAAAAAAAAAAABQYDBAcCAf/EAEoQAAIBAwMCAwUEBQkGAwkAAAECAwAEEQUSIRMxBiJBBxQyUWEjcYGRM0JSobEVJDRDYnKCosFTkrLR0vAXY3MWJVSDk5TC0+H/xAAUAQEAAAAAAAAAAAAAAAAAAAAA/8QAFBEBAAAAAAAAAAAAAAAAAAAAAP/aAAwDAQACEQMRAD8A7jSlKBSlKBSlKBSlKBSlKBSlKBSqt4k9pdjYkrJN1JRx0ovO+fkf1VP94iq8PFusX/8AQdPW2jPaW4PP3hTj9ytQdKrHNcqgy7Ko+pA/jXO//DnULnm91mXnukAKr+YKj/LWWL2HWHeRriY/N5P+lRQXJvEVsODdQD75U/51lg1iB/gnib7nU/wNVVfY3pYH9FP4yy/9VYp/YppjdoXX+7K/+pNBega+1zhvYykXNnqF5bn6Pkfku0/vrydK16y5iuob5B+pKNrn8Tj/AI6DpNK51ae14QuI9Us5rNzxuwWjP1HGcfcG++r1puqxXKCSCVJUP6yEEfdx2P0NBt0pSgUpSgUpSgUpSgUpSgUpSgUpSgUpSgUpSgUpSgUpVN8ce0AWbLbWqe8XsnCRDnbnsz4/ML6jk4HNBMeKPGFtpse+5kwT8KDl3x+yv+pwB6mqOq6prnJJ06xbsBnrSD9xwR/dX6NUn4X9nWxze6rILi7PmO8gxw45GB2JX5/CPQeplPEHiWQTpaRAwNOj9G4cIyO6YIReSASOcsPuBzQYdN8LaZoyK5CI3+1lIaQnPoceXvztAA7mpjXvE8dk9uJgQkzlDJ+rGceUt8lLELn0LCq/fw/ybqMMpZmtrxVt5S7FtsoyYWJbsHBKkds81LeIbCOeWG2d0VJIZlKEKSy7ofKoPAPrnBxjj50GHxfr3uktsZuqtoRJ1JIg52uNnS3lPMqY39vUDPFSfhi/imgDQXPvKbnw+ckZYsEY98qCBzzgCq94bXULf+bGPrRQSFUmkYJ1Ytp2jkF+ojbRnbtYA89iZzQdE93kupmCRm4dWKJ8K7ECZzgZZuSTgeg5xkhv6rpkdzH05huj3KxU4w2xg4Bz3GQMiqbpNimo3gnhjWKxtmIjMY2e8yKcFyVxuiQ8AdmOTyBip/xQkd1bvAL1YN/DsGXcV/WX4hjd2JHOM/OtZ9LleBYbW7gjRAu0RRkY2EFVz1WwOPQZ/eCHiTxG51O2iUj3eVLhBj9aSExljn5ABlA+jH5VvTeKg1y9tbxNPLGAZSCqxxbvhDOf1iOQoBPzxUX4g8NOJtPltLeMG3lDPtKqShQo6DIG44PG4jtXrwZa+6tfpJgTvcyzeYgGRHwYmBPdceX6EMKCba4hud1vPGu/buaGUK2VzjcByGXPGR2PfBqnap7KDC5n0i4e0m/YyTE30OckD6HcPoKkL7xvAbNr6CJ3kce7wqyn7Vy5Covo6lwSSpOQtYfDt81oLG2W4a6lcstwnfpYVmZ+2YVR9qBWwCCMAGg1tE9pzwyi11iH3Wf9WX+qk9M55C/eCV+e3tXQ1YEAg5B9aj9d8PwX0RiuYw6ntnup+at3U/UVzlLi78NuFkL3WmMcK3d4Mnt9Pu+E+m08EOr0rX0/UI7iNJYXDxuMqy9iP+/T0rYoFKUoFKUoFKUoFKUoFKUoFKUoFKUoFKVEeK/Esen2slxLyFGFX1dj8Kj7z+QBPpQQvtB8bmyVILVerez+WJBztycbyPv7A9yD6A1i8IeEY9Kie5vJBJdScyzNkkFj8Cepyflyx/ADS9nnh5l6uqaiR7zOC4LcCGPGfX4cqPwUAftVv6tcXE/SvtPkMyxZzaOmzerKN+NwDpNjsT6NgcE7gyatrnXEFxbQG/tsSo8UeNwfK7WMb4ztwykHkb84qK1B3vIktLmwewDZa0m6iP05IVMiZC8xEKpIHyDDismmTz3EbXem3EZaSVmmtJFCLu2qrIXA6kcqqg8x4JBOADUleX66dDHPqM7SSKSIoxhjuYEBEwqmWTYdu8gdycLk0CK1l1PTenqEXu5ZV6jZGTsbJdOfs84DAtyMny8c6R8bxb+lptvJqM6ja0oPkXk/HctxjJJwOOTjFfIfDd1qxEmploLbulijEZHoZ3GCx/sjt9ORV1sbCOBFjhjWNF7KoAA/AUFRGg6rd83N+loh/qrRMt+Mz8g/dX1vZZYgF7p57jAJL3FxIQAO5OCoAqzavrUVqm6VjknCIoy7nGdqKOWP7gOTgAmubavrk2ouAcJESvTjGWRiz7U821kmfcCdxBiXY2xZiu4BHazYaeWCWNhDtGD1GTeXBPl2q8iAI2MBmYNJ2jU/GJjw94a0i9wjWaQTnPCPKofb8RjbKk4PxIwDoeGUeth03wMCjicsgZpD0lcOMvEYjIZGTe7lWc7icncM/CAIbxR4WeNnkZsgvGTOzHJJXau+ONAcrIPLIjK6BwFJHkISn/hy8PNjqd5AR2V2E0f+4/8AzrXudQ1G2GL6yi1CAd5LcfaAfMwP8Rx+zXzw548aPEd7naBxMwwVAO3MnADIG8vVUAA8SLE3e+qwIBByD2NBSdI9y1K4t7m2n3e7bv5swwIywClulgMjD0PK8nHPNZdHluI7nUN0e6eWXfHGW2xLFGvTictzkvtOQoJ4GdvFb3iPwJBeMJV3W90vKXEXlkB+uPjH0P5iomy8Uz2sgtNWxGz+WG9jwI5fkDkYik+hGD8u2QyeGbmS61K5keSQx2yLCEbyqJX882EBIyi7Uzlu58xzU9FrNtdy3NoSkjR4WRDgghl5HyPqCO4xz3FVNdLu7XGn2xKtcyzTSXzY+FmBbao/r8ELjsAu4eu31pmnOj+4WSRItrPDJNcFyZCDiTJXb5pXUFGJbGCeACAAiZYpfDVzvTdJpc7+ZeS0DH1H/fmAwfMAT1O2uVlRXjYMjAMrA5BBGQQflioi31O11NLmAMkyqxikUEEHjOQR/EdmU+oqmeDr2TR746XcuWgkJa0kP1PwH7z6ftf3xQdPpSlApSlApSlApSlApSlApSlApSlArl12v8uax0vistPOX/ZklzjH1GRj7kb9qrf7QPEfuFhPMDh8bI/778Kfw5b/AAmofwfaJoukCScHew6snqzPJjanzJA2r94JoJDxVqE+VNvbrdQwuPeIlf7ViFDBVXGCVyrlSfNlQPWvnh/xH72txMlwnu3mwGGJoCF828cjG7JCsMgAckHAjV8faYjmS3uo0ckmSNw8fVySSfOBiQEkgnv8J4IKy6eHbS5nh1CLYQULFkJCy9ijPg7W2YJGRkHH7NBGGaHTYJNSvYkS6lVQVQYLNghFVT2kcct3xyCSFyYTRHmNwb2+gSa4P6JfeYAluh7Kilsh/mx5/fWdIV1eaS/uJjDY27FLb4QHwdskx3ggbj5VIGeBjBHM1p3hi2uATFdtIAdrYWAEDuFI6QKNjndwxB79sBtf+2Mv/wAKn/3Vv/1VEp4mvJp5UVZAwAdUgW1lVUbyqWkaYZYsrZGOOPvOzqXh61ttvXvGQtngrACyj5BYsrjjLjB55PIxF6zaSaewubK6R+rBISXijZWWCN50K9LYvIOM4Oc557UEfo9hNqkgnO9kYuN06BldYzgI+xwEQycdFeDjc3V9OjaF4fjtEATJYoisxZju2A8gEkKCSzYHqxrR0CeCxtLaF5VBESsTjHxcl2xwgLE+ZsDOeal7HVIp89Nw2MEjkHB+E4PdTg4I4ODighfF8kwaHYblYcSbzaory7xt6IIIOEPnycYyFyQM1M6QZTbw+8ACbpp1AO2/aN+McfFntXi61yCJiskqqRjdnsue25vhTPpuIzWWx1OObPTfJGMjBBGex2kA4PoexwcUFZ8S+CA4L22A4ErYJkZt7EOpjO8dNtwZePLiV+CCQa7oF5cwSyWsIuRtVZFRY4MBXPB6cki9An9hTt9QkfK10K51+CJiryqpHBznAJGQucY3Echc5ORxVM8Wao8dylzZSxhmt7hZN8Zb+jKJgpG5WVucc9gc4oNzRfHE7woz26OTuwxngjLAMQpaMudjbcZGSM5xX3V9ZF3C8M9jHJG4wQbq3/Ag7uCPQjtWsfDNrZRxJPfFX25BKQfPLuVMbErk/rkhc8EcVLR+CImUMlw5U4KELbsMHknJiPUyOxbOPTFBVvDermJ007UsPDIT7rKZUdhj4YnkjPlcA+VgQecfLG0fC79Sa0zHY2KYkmaORurdbs5LSOd0acbWyScgjJBrLqHhSxut9r78eoThQOjlWXkqGEYLuCM/EXAGOOc47CP+Urdra/iEt5p8i70J/TqOVb0ysqD143BSaDZsPEaMY4NFs+pDAwDzDCQhcguiMwzK7AenrtJJre8feG11SxDQn7aMdWBxwcgZ257jcBj6EKfSt3RkguJBcW8ziJEVFjRWij8uT5uBvKkkYGAvIIzTw7fwRyvaRzmaTD3DnIIHUk8wGOFG8nCjOOaDx7PPFf8AKNkkjfpU+zlHbDr3OPTcMN+JHpVmrmVsP5K18oOLfUV3AeglBJ/4s/8A1R8q6bQKUpQKUpQKUpQKUpQKUpQKUpQc19oA9+1XTbDuik3Eo9CFzgH8FYf46tfiQ3haI2IgYxks6yswDZUqqjbyp5JyRjgd/SreDR7zruq3J5EIWBfpzhsfjGf96pbXfENlBO4Vpprt8AxWxdpPKMAFVO1QOT5/maDHL43CYTUdNnhcnaDsE0TseFUSLkZJwBkDvXzx5J07eGxtFWKW+k6QCAAIh5uHwBjheCf7VbegLqEz7rpI4rbgiKQiSfKncpLxhUXzAHBDHjFRJspNQ1m5eO4aEWUaQoyqjeeUF5eHVgOMA8Z7UE5rWmpBbWdvEuxBNDEpGNyDkFlPo+ARu7jcSOcGs2gwdO6u48s+1YSruS0mHDnYXPmZQwLDcSRvbnGK17rwlcS7N+pznY4dfsrYYZex4j570i8JXCyPINTnDuFDHpW3ITO3jp4GNx/OgyXtkJ790LPHtt0bdExR2LSSBdzr5iq4JC5xl2JB4xV9Zl36dbNhQTb3pO0AAn3aXc2BwCzZY44yTVkHhK4Epl/lOfeVCE9K2+FWZgMdPHdj+dVvxLoD2cKobqSaMW96FV0iXb/NZCTlFBP4n1oJfUGYxSEO69HT0lTYzLhysnLAHD42DhsjluOTUxoqdO4kjDOy9CGTzuznc7ShjliSMhRwOMjOOTURbeDppYQW1GbEsCRsOlb/AAbT5f0fHxnnvzW7H4UuFcuNTm3FVQnpW3woWKjHT+bH86DBrCF2uG6kqlbq2hGyRlGyX3YSDaDgkiVvMRuHlwRtGJnQhta5TLFY5dq7mLMAYYnxuYliNztjJOM49KiZfBkzbs6lN55ElP2Vvy8ezYf0fGOmvHbj6ms0Phe5QuV1OYF23N9jbcnaqZ/R8eVQPwoNPUwXeZupKpF5BCNsjqNjiDeNoOMnex3Y3AkEEYGIDxPkSNHklY01FV3Esce5xNgsclsFiBk9sD0qyP4KmO7OpTeaRZT9lb/Gm3af0fpsXjtxVb8V6I9tLl7l5zLb37Hcka4b3VVJGxR3AA/CgtU9gJ7103vGFt4mJiYozFnlVdzDlggU7VPly7ZBre8IybrK2baq5jUkKAoyeSQo4GTk4HHNRsXhK4DmUapPvZFQnpW3wqWZRjp44LH869WXhG4hjSOPVJ1RBhR0rY4A+pjyaCLt7YCCCfLc3ixiLP2Kr730kCxfCpUAOHHm3DJPJFe/G6e43VrqScKCLe6x6xSHCuf7j4P4itpfAkojWMalPsWQSAdO3+ISdUHPTz8fOO3p2r7rHgu4uYJYZNSmdJFKlWit8H5ZIjBHOOxzQbWtiGzhuLm5ZpYwS6RsSygsAAipnDFpM4yDjfgYAqL8L5tYpp5lM19OepNHGCxjAH2cPGQgjTgA4yc9+K1NFmF9pNkZoUmlikSIrKzBFkjcxb2A+IgebBHJPoeaktQv5mvobC1kS3VIDPNIsanHn2Iiq2VQE5Jzk4oNH2x6aZLBbmLiS1kSZD6gZAP/AOLf4KuWi6mLm3hnXtKiuPpuUHH4dvwrSCi+sZEZkfqJLEXT4WwWj3Dk4BIzjJx8zVd9i1+ZNLRG+KGSSM/nvH7mx+FBfKUpQKUpQKUpQKUpQKUpQK+E19rFcnCP/dP8KDnvsUG+3vZz3lupCfwVT/FjU3pcVoIxJDFcQtKBIzJHcBmLeYs5CFZGye5zUL7E226Ru4/SSsc/QD/lUrbeOLjapfR70ZA+EQkdvT7TOPvoJvStzuzi5MsW0KFIUMrZJfcAq8424BGRz86514Qt3fN5nZ7zfSYlR33jMpVFaP8ARyxkrtIPI3ZB44veiyTSG5uJYDbh1VUjYqXxGHJd9pKgsWxjJ4QVQ/CeuRLpWnx7Zi6TpI+2CdhgXDMx3KhVsD5E0HQ/FkpW1ch3XlB5DtZtzqoQP/V7iQpccqCSOcVF+HNOaC6aMnpkRByiSSPFIGYqDiQlo5EZe44YNzz21/E/iuCa3KRi4ZupC2PdbkcJPG7d4vRQT+Fel8Vwe/GXFxs6ATPutz8QkZsY6WexoMviDTnuLsxr9oViV9jySRxICzKMCPl5HYHzH4AowOTUHrsu+wt23u4a3vSDIcuB7rJhGb9cr8O7ucZPNS8fiyAX0kuLjYYI0B91ufiWSViMdLPZh+dVi71JXsoYgJFkjtr0sHilQDNvJjzOoB7jgE0Fj1m/m6cMcb7Y4rQ3EoBZWkCBQsayLzH6kkf2fTIO94XuJ0naGZ98bwpPH5mZkyxV0LNlnHKkEn59hgCAu9VWRXKRXJDac0IItrjlz2X9H+/t9akrLXUW5icx3O1bURk+63Pxb1OP0fyHftQNfu55J5tr4hhlggEavJGS9x0/tC6EEhTKvl9QrepFTPhaebFxDcOJHgl2Bx+urRpIhP8AaAfaf7vr3NbutVDPckQ3JD3lpKv82uOUi926jfo+MbG478fdUppniONJrtmjuQJJEZT7rc8gQRof6vjzKRz8qDRupbm4m3dUqklzLbxKskqdLorIWdghAlLdJ+DwNyegIqJ169llig94IMqQ6pE7L2YxRlN2MDG4AHsOSe1SFpqyqYMxXPlvrmU/za44SRbkI36P1Mi8d+fvqF1e8DkjZKp2as/nikTKyIWQjeozkc4HI9aC1a3prXF0UX7UrEj7ZJZI44wSyrtEXLSOytlz8IVcDk1L6CWlsIysz7njJWRwGdN2du70dkyBk/Ftye9Q9t4nhF5JIVuNjW8KA+7XPxLJMWGOlngMPzp4a8Tww2cEci3CusYBHu1ycH7xFig09FtmV7KZd0aXDDa3WkkkcGNpAJ1fyNvRScrgo20DIzVg8YqTDGAzDdKibFYp1C52qrSL5kQE7m28kLj15rNlriLb6ShS4DW5j6o92uPLttZIz/V8+dgOM96ktf8AE8Mog2LcHbcRO382ueFVsseYvQUEL4Th93i1q2kjVxBKZempbGJIhIApJ3D4eDnIODms2jSTwmVrXQ5t02N8l1crvYDgBi7O+AD2r34fvOvqWstAGO+G32h0ZCWETqMq4Ujn5ivFxq3vPu2n6fNcAswa6lYy9WKNB51Z35SR2wvHbnjmgt3hqa4aN/e4kikD8Ih3IF2qVw2Bn1z9c1UPZSOndazAOyXRYD+80g/goq2+HFC9ZEkleJGAUyl2YHblgHfzOnbBJPJYZ4wKn4BGNZ1wf24j+e+g6NSlKBSlKBSlKBSlKBSlKBXmVcqR8wR+deqUHO/YW3/u11/YnkX/ACof9avGotMBH0FjYmRQ+8kYT9crgHLD0B4qh+yj7G51e1/2dyXA+jlgP3Kv51aZ/Ez+83NtHbM7wwpKvnUCQyMVUD9lQQck88HAPGQnXXII+dc29nXiY22moslrOYoHlSSZQhRMSuSdu/qEKDyQpx9cVY9J8R3cl37vPaQx4j6jsk5kKAnCAjpKMsc4GeysfTmoW1qttLq4A2zwXMc8TgnOy4ZSVxnBT4lI7HdzQdH1PW47eISsSwYqEVBuaRn+BUA+In8sZJIAJrW03xJ1JejNBLbSlS6LLsIdRjdtdGZSVyMrnIznGOa8+LDttTt8uXhTK8ECSZIm2kcqdjEAjkZ4rBpdkkF9JDEu2PoJIE5IVi8iFlz8JKgA474FBs6j4k6cphhgluZVUM6xbAIwc7dzOyqC2Dhc5OM4xzVX8Y6wl1brJHuGIr5WVhtdGW1kDIy+jA/6EZBBqdvdPS5vnjmXdGkCOFyQNzySKWOCMsFQAHuOcYzVX1qcyafbM53Mba83Me7FbWRcsfU4AyaCyXXitLSG2TptJI0SEAYCgbR3Y+pwcKu5jgnGATW94e8UJeb1CNG6Y3K2COfUMCQee4OGHGQMjNa1mEMNxzuh0x5ImBIKPgeZSDwfKOfpU1oWnpBeziMFQ9vbuwyTlt0yluSeSAAT64FBD3Oqm+mkVhcPHGXCQ2rbWG12j600m9ArFkbZGG7LuIJxtl/B2vtP1IZH6jRBSJCu12Us6bZY8DpzK8bKw7HgjGcD34dtlS81PYoXMsTHAxktAhY/eTzX3wpbqJdRYKAzXbBjjk7YosZPrjJ/M0Glde0VFdgkEjohwWyik49QrEYHyLlM9xkEExnji+WcW0iZ2vaX5GQVP9HHBU8gjsQa+6Rpccj24dSRcSXzTDcwEhSYhCwBwxUcD5VGap/RNPGScWN8uScnC24Uc+vAoLvdeJ9kjRQ201y0YUydLZhMjIUl3UM5XB2rk4IzjIzu2uuwyW/vIfEQVmZmBXZszvDA8qVIIIPYg1Ez6clzeNHMu6NLeN1XJA3SPIrPwRltsagN3HOMZNbvhWQy2Nu0nmLxqWJHxEjkn5k9yfWg17bxiC0fVtbiCKVgscsioFYt8AYBy8W48DeoySBwSBW7q+vC3aONY5JppMlIowu4hcbmJYhUUZAySOSAMmq3pluFj0ufky3Lr1mJJ6m+3kkO4E4OHVSvHl2gDA4qZ8TRq8tpHJ+jkkcSDONypBI4ViOSu4AkdjgZoITwPcmfUtXmaN4jm3j2Pt3KUiO4HaSvc54J4Iq3apqHQj39KWXzKu2JdzeZgucZHAzk/QGqX7N4pBp9xcW8Sl7m4lkiVmKqF39OPJ5O0Bc8ZOO1ZX8b3NtO8d3HbuFCjbbGRnaWX9DCA4A3MAzH9lRk4yKC91zn2c+fVdcf/wA5E/3WlH+lXfTZpihe5EaE8hUJbYMdmc4DH6gAff3qj+xVepBe3J73F07D7gAf4saDo9KUoFKUoFKUoFKUoFKUoFKUoObE+5eJeeEvoPw3oP4/Z/56nrNSNZum2vtNrCoba20lZJCwDYwSAwOAfWon2xae4t4L2Efa2cqyf4SRn8NwU/dmrtpWpJcwxTRnKSIrj7mGcfeO34UFf9nUTtby3E6Ms9zNJI4dSrKA2yJMMAcLGq4+/wCtV72nWbQXUFwhRUuVFpK0hKopDiWF2YA45UjOO1dMqK8U6At/aTW78b18rfssOUb8GANBU9X8Tm4j6ZutJXzxvn33P6OVJMfovXbj8a+r4nIuWn960nJiWPb77+y7NnPS/tYx9K3PCfiRHspDdxqtxaZjuF2gtuTgMB67+4+ZJqb0y9WSRopbboyhQ4Vum25SSMhlyMgjBHpkdwc0FYTxQRcvP71pOWiSPb77+w7tnPS9d+MfSoK9vf5ukHWs5RHbXpzbz9RubaTll2jaOcZyea6HqN6scgiitetJt3sq9Ndq5wOWIBLEEAf2TkiqF4kvo3EkkYULO0qoSY4x9tpcQTJdlCjJ5Gc98A0E4dGvp49wS1Aks/d/0suQHGd/6Hvz2/fXm71m6tbxAY7V5Zkih6azSnYFaQq7no4QEsQM9yvGecaet+L4ZLAwYG4JH2ns2BKFTgqJ2Z1JGCu05BIxzS20cRurqdqLqTKkSAKg5YEsB8ZxwM8KOAM80HvRfEN4TJcpZKRdCOQDdJ5QIlUc9PnIGawxeKruza4LWaHqs9xgvIDjMEJVR0yXOWU/n9Mxutx2qadp0e21ilaCKdnZVyRDGJApwAT1XXZknnzcMeKkfEUdtKkUltHEiS2z7ukFXn3uyDKWQA5U5HzBz2oJHQrG7K20sQs5FjNwQRNKM9eQswP2GVKHykHnIOcdqh9esriBLeK4WEBLS/CtG7tn+b5OQyLt/Amveo2yWd2zykSFLqD7U9JJSotpXCmVyq5LIoY5XcBg5J5x+MvFKXG10VQI4LpCDcWZJM0IVcKs5LYI5A5+QPaglIfE5WdpvetK80Uce333tsaRs56Xrvxj6V90fxQbaCKEXWkt01C7vfcZx646XFSFhfCN5o47XryGaZyo2KFQMFzubAyTwB64OSAKsVg8M8UcqIux1DDKgHBGeR6GgoMGrlYrKP3zSj7qVIPvvx7YXi7dPy53Z9e1afjjxLLcRxLDLYvKzmJFt7kyuTcRvDnb0xgAMTkn0FXfTdajmaLNsY45wTBIQhEgC7uwOUJTzAH0Bzg8VBaHGupam92qj3Wz3RQYAxJKf0sg+YUeUH7iPWgt2lactpaxQxjIhjCgDu21f4k/xrnNj4fm6en3VzayS5lupLuEpucNceRX6Z5dUVVXAyduMA11alBzGSeTT9J1SRkeGJ5JBaxPwyLKFRfLnKDeSwX0HoKtHs20j3XTLSMjDFN7ffIS5/LOPwqte0x/fr3T9MTkM/Wmx6IucZ/wh/x210pRgYFB9pSlApSlApSlApSlApSlApSlBgvrJZopIpBlJFKsPmGGD+6ufeyy+a0ludKuD57di8JP68bHPH5hv8Z+VdIrn/tQ0GRTDqVmP5xacsB+vHzuB+eATn+yzfSgvF7qMcCO8sioiDczMQAo9Cfyqq2Hiue8l69tARYxBgzPkST5wcxxdwFHmBblgcAc1s2kNprUNpdFFcI27a3OCAQ0bjsdrHIz6gEcHnLcPapNJKJWeWQKgEZzsyNi4A8iMScb355AzgAUFf8AaDoLEfyhY+fdGouEXnrwghg6/N1AyD6j7sHc03xN7zcJeQWszwNAUBDW+Sepu7GbjGMc859Kk/BmprKJooLcRW1s3RQ7txdl/SY+ik4zk5bdzxzXPEHgr3Gdry0tIrmFzm4tGjRj9ZIcg7W9Sg4P8Am49UlF283uU+xoY4wN1tnKSSMeOv2ww/fVKVXijt0kBhdJtjZdRgrp8IPnW4iGD/6g+49qvXh+20y/iEtvbWrr6joxhkPqrLtyp/7Ga0tR8ESdYG26MUIkMoVS8ZBaBYSoEYwB5d2c8k4x60FS1a5zDIOvnynjr5z9MfynJn7tjfce1WEXTbxH0ZNv8puer5NnxPx8W/Pp8OPrWe/8GXcsbp1lG4EczTsPxU8EfSpSy8ExMrG8jSWR5XlIy5jUuxI2qxxkDjdgE89s0FetfD8d8mlxSMygafu8oTJysKDO9WGAGJHGQTkEGtbUfLZ2O1c4s2OFx5j71Ykn5FmPJJPJOTVth8FRwuz2kr2oZVVkjWEr5M7cCSNivfsCB9KQ+z+y2/awJM+WJkkVdzFm3H4QFUZ9FAAwKCpeI70tM7ujwH3qDh2RSP5nPzuWdFAP/qr+PYxusXwNvOOuDmN+OuDnynjH8pvn7trfce1W7U/BEvWzbOix70lIZ5t4ZIpIsBwScEPnv6YwQaxX/g26likj6yjejLkzXBHmBHIPB79qDzpV1JFe3UgtpZE3Om5GhHPVLnh5FOMH5d63dB1OWC0hheynLIgUkNbYzj0PXre07wnEQ73VvbyTSOzsemrY3HhQzLuYAY7gfdVV1yW3nlNnpVlayT9pZ+jGYrYepJ24d/kozz88EUEfe3M14thplukkNxBGouJCY2WJDbmFyCjt5iGO0HB5HbOReYI47SFLS2tWmijHTkC7MIpXJ3biOo5zkqOfMT6gGKtY7Xw/bxRgN9o6iWcqcAscdSRgMIv6qj0z/eNNJ8XR2c81resId0sksEzHEUySuZBiT4Qy7tuCfQUGqPBhhmEUN7d2ykMyOJyyMB2TpybgGUHJ+aqCO7bbHpoksraWS+ujMU3s0hCqAi52+VQBnbyfUk49BWN7eK+nDq4kgRRuwQ0busivHg8glMMG2994BzjAqfj2/fVLyPSbVjsBD3cg/VVSDt+8cHH7RQehoM3sssnupbrVZ1w1wxSIH9WNTjj/AHQv/wAsn1ro9YLGySGNIo1CoihVUegUYA/Ks9ApSlApSlApSlApSlApSlApSlAr4RmvtKDlN5G/hy9M0altMuWG9Rz0HPqB8vl8x5e6rm3+Ig5sJ301IpDOpbIPB6igGRQAQ5x5sev1PBn7+wjuI3imQPG42sp7EH/vvXL4pp/DU2yTfPpcjeVu7QFj2P8Ay7N3GGyCEppHh95ZzZJLJFY2CojCNmR7mV0EjlnUhgvmyQCMlvysGpagumbWPUa32uXBYt0gi53hnOSOy7ckksu0dwdmJeorXNhJE/WUHzZMchUbVbcvKNgBScHhQMZFQ2s2kl5eWtnOymKNPep8DCykSbYowMnyBwWOSc7Vz3oPWo+EI7lhe6dObW5YZ6iDyS/SWIgbvxGfnmsEfj2ayITV7VofQXMIL27fU480f3HP4VMeIL8KXkMjRx2itLK6kAk7crFzkHI8xBH+z+dedG1mX+T0uL9UBaNXKRqxPm7LsydzHKjA7k4xQS+maxDcpvt5o5V+aMG/PHb8a3KoV34V0m4lO3+aXPBPTZreUbvhOw47/wB3nFbI8GX0X9G1qfHoJ445v8xwaC6UqlDStaHa/tG+pt2B/c2K+jQNXf49VijH/lWqk/mzUFzzVa1r2iWds3T6vXmPAhgHUkJ+WF4X8SKhrzwNBwdS1O5nGfgkmEcZz2HTXGc/IGpy1sILDpxWVmqNIPKwAVeAW88hy5OATjBPH34CGbT9R1X+kk6faHvDG2biQfJ37Rg/Ic+hFbMmq22mx28FrH0beSTp+8KoMSMQcEsTl2YjbvOVB7k4xUY3ilp7aKaWdI264iuLWQR9JVSTbMGJXeNq+fcWweBjzYr3p1rFbPLpV1h7K4RpLRmPl2HzSQ7vmhO9T8uflQbPjDQpreCS5guZpumpaa3nbqRTxgZlXaRhDtyRtwOMYr34e0CWGQQpsm050WVFnBZoNxz0lzw4IzjJ8nrnjdm0HSrp7eWzuWDQIxiWck9SeHHClceU4yhf1AJXOQ1fPG/j9LDbb2yde8fCxwqM7c/CWA7D5L3P0HNB58f+NPcUS2tFD3k2FhjUZ2Z4Dlf4D1I+QNbfs/8ABg06A7zvuZTvmkzkljztBPJAyefUkn1rS8B+BGtma7vX619NyzHkRg91X0zjgkcYGBx3u1ApSlApSlApSlApSlApSlApSlApSlApSlArFdWiSoySIrowwysMgg9wR61lpQcvu/Cl5osjT6Vme1J3SWjEkj5lPU/ePN2yHqf8P+LrHV9mCY7lM/ZlikyZ+MKykFl45AOOBkDFXGqp4r9m1rqB6hUwz9xNFw2R2Lej/eefkRQePGHh+WaGK3hjBtzMj3GHPUdFbe4AYecsQMkvk88Gpq01yOWYwxq5KrufcjKE5wgIYA5bBIx6IT8s0YXWtaVxIg1O3H6y5EwH17sfxD/fUnpntY067BjnY27Hho512j/e5Uc/Mg0H3wrZR3o1S4mAaK6leIZxjpQL0lPPbncf3190jWidVVdxEU9qenGQy7OjJxwQOWjfcfy9Km7bRbd7bo2kuyAnP2LIy4PLKMhgEY9wMZyfmaaz4eee5tJ0mCNbFyAUzu6i7XBO4YBGOw4I9e1BA6Vrf84NveSTW94ZyyFi3SmQSllSI56ZUxYXbw2cnk5q8ugYEEAgjBB7Gq9L4cmmS2juJUdYJI5eoFPUcxHKcEkIc43Nk5GRgZ4sdByxNI32OsQRr9tbXcksWB5ht2XEIB7/ADUflV1bVEuLW1uUI8zQOnP+0YKy/ftdlrNpvhwQ3NxcCVy1wVLrhQnkXYmBgsDjv5uTUZd3+laa5d3t4XyTgYLAt8RWNclSfXAGaDxbaNJFqV2UhD2l0iGXcQAsg8rYB+MNHycDGR3FbFn4Wt7OFPeJepDbEtF19m2AHtg4GdoOAWyQOBVcm9q8t2xj0iwluG7dWQbY1+p5/wCJlr5bezS5v3WXWrsyAHIt4jtjX7yMf5Rn+0aDzqftCuNRka20SMt6PdOMIn1XI/eRn5Ke9WDwX7PotPzIzGe6fJknfkknuFzkqPnzk+p9BY9O02K3jWOCNY0XsqgAf/0/WtmgUpSgUpSgUpSgUpSgUpSgUpSgUpSgUpSgUpSgUpSgUpSgVF6x4YtbwYubeOX6so3D7m+IfgalKUHPbn2J2e4tbS3Fq3p05OB+fm/zViPs91OL9BrkpHylQt+8s38K6PSg5yPDmvDtqsB++Jf/ANdfD4R1uT49ZRR/YiH+irXR6UHOD7I5Zv6Zq93MPVQdo/Isw/dUvpHsm062wRbCVh+tKS/+U+X91XClB4ihVAFVQqjsAAAPuA7V7pSgUpSgUpSgUpSgUpSgUpSgUpS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71802" y="2643182"/>
            <a:ext cx="3501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dr.sc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Suzana </a:t>
            </a:r>
            <a:r>
              <a:rPr lang="hr-H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Pasanec</a:t>
            </a:r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Preprotić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 descr="nastupno_Jamnicki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165592" cy="117043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5400000">
            <a:off x="775787" y="5642215"/>
            <a:ext cx="35719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0.gstatic.com/images?q=tbn:ANd9GcSXX8qcCJS5IyOe5iaBSlUtKwawFMaGdhnBRmDScnZEm8lHvfBt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357802"/>
            <a:ext cx="97573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937856" y="1491244"/>
            <a:ext cx="2214578" cy="1660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500042"/>
            <a:ext cx="2762237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428580"/>
            <a:ext cx="8286808" cy="1357346"/>
          </a:xfrm>
        </p:spPr>
        <p:txBody>
          <a:bodyPr>
            <a:normAutofit fontScale="90000"/>
          </a:bodyPr>
          <a:lstStyle/>
          <a:p>
            <a:r>
              <a:rPr lang="hr-HR" sz="3000" dirty="0" smtClean="0">
                <a:solidFill>
                  <a:srgbClr val="002060"/>
                </a:solidFill>
              </a:rPr>
              <a:t>Kriterij odabira vrste papira</a:t>
            </a:r>
            <a:br>
              <a:rPr lang="hr-HR" sz="3000" dirty="0" smtClean="0">
                <a:solidFill>
                  <a:srgbClr val="002060"/>
                </a:solidFill>
              </a:rPr>
            </a:br>
            <a:r>
              <a:rPr lang="hr-HR" sz="3000" dirty="0" smtClean="0">
                <a:solidFill>
                  <a:srgbClr val="002060"/>
                </a:solidFill>
              </a:rPr>
              <a:t>u bešavnom nakladničkom</a:t>
            </a:r>
            <a:br>
              <a:rPr lang="hr-HR" sz="3000" dirty="0" smtClean="0">
                <a:solidFill>
                  <a:srgbClr val="002060"/>
                </a:solidFill>
              </a:rPr>
            </a:br>
            <a:r>
              <a:rPr lang="hr-HR" sz="3000" dirty="0" smtClean="0">
                <a:solidFill>
                  <a:srgbClr val="002060"/>
                </a:solidFill>
              </a:rPr>
              <a:t>uvezu</a:t>
            </a:r>
            <a:r>
              <a:rPr lang="hr-HR" dirty="0" smtClean="0">
                <a:solidFill>
                  <a:srgbClr val="002060"/>
                </a:solidFill>
              </a:rPr>
              <a:t/>
            </a:r>
            <a:br>
              <a:rPr lang="hr-HR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500306"/>
            <a:ext cx="3357586" cy="55007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Knjige za jednokratnu upotrebu (I. kategorija)</a:t>
            </a:r>
          </a:p>
          <a:p>
            <a:pPr>
              <a:buFont typeface="Wingdings" pitchFamily="2" charset="2"/>
              <a:buChar char="Ø"/>
            </a:pPr>
            <a:r>
              <a:rPr lang="hr-HR" sz="2200" b="1" i="1" dirty="0" smtClean="0">
                <a:solidFill>
                  <a:srgbClr val="002060"/>
                </a:solidFill>
              </a:rPr>
              <a:t> Knjige za višekratnu upotrebu (II. kategorija)</a:t>
            </a:r>
          </a:p>
          <a:p>
            <a:pPr>
              <a:buFont typeface="Wingdings" pitchFamily="2" charset="2"/>
              <a:buChar char="Ø"/>
            </a:pPr>
            <a:endParaRPr lang="hr-HR" sz="2200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2200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2200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Knjige za trajnu upotrebu (III. kategorija)</a:t>
            </a:r>
          </a:p>
          <a:p>
            <a:pPr>
              <a:buFont typeface="Wingdings" pitchFamily="2" charset="2"/>
              <a:buChar char="Ø"/>
            </a:pPr>
            <a:r>
              <a:rPr lang="hr-H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Knjige s najvećim zahtjevom (IV. kategorija)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150017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Podjela knjiga prema namjeni: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13" descr="perfect_bind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000504"/>
            <a:ext cx="1643074" cy="1090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4" y="53576"/>
            <a:ext cx="1928794" cy="1446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918" y="4768438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14" y="2696760"/>
            <a:ext cx="2595580" cy="1946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607719" y="1589470"/>
            <a:ext cx="1857387" cy="139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udzbenici_hrvatski0709-des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71934" y="3214686"/>
            <a:ext cx="2500330" cy="187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3372" y="4929198"/>
            <a:ext cx="2357422" cy="1768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2940832" y="3774283"/>
            <a:ext cx="1619261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14290"/>
            <a:ext cx="3357586" cy="857256"/>
          </a:xfrm>
        </p:spPr>
        <p:txBody>
          <a:bodyPr>
            <a:normAutofit/>
          </a:bodyPr>
          <a:lstStyle/>
          <a:p>
            <a:r>
              <a:rPr lang="hr-HR" sz="2200" i="1" dirty="0" smtClean="0">
                <a:solidFill>
                  <a:schemeClr val="bg1">
                    <a:lumMod val="50000"/>
                  </a:schemeClr>
                </a:solidFill>
              </a:rPr>
              <a:t>Knjige za višekratnu upotrebu (II. kategorija)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42844" y="1214422"/>
            <a:ext cx="4357718" cy="585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BEZDRVNI PAPIR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hr-H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sadrži primarna vlakna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hr-H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čista tehnička celuloza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mljevenje: masno</a:t>
            </a:r>
            <a:endParaRPr kumimoji="0" lang="hr-HR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dobra mehanička svojstva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tzv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“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fibrilirano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vlakno”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najkvalitetniji papiri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tiskovni papir (ofset)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hr-H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papiri,</a:t>
            </a:r>
            <a:r>
              <a:rPr kumimoji="0" lang="hr-HR" sz="20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60-100 g/m</a:t>
            </a:r>
            <a:r>
              <a:rPr kumimoji="0" lang="hr-HR" sz="20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Nepremazani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hr-HR" sz="2200" dirty="0" err="1" smtClean="0">
                <a:solidFill>
                  <a:schemeClr val="bg1">
                    <a:lumMod val="65000"/>
                  </a:schemeClr>
                </a:solidFill>
              </a:rPr>
              <a:t>Satinirani</a:t>
            </a:r>
            <a:endParaRPr lang="hr-HR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2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Površinski premazani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88" y="0"/>
            <a:ext cx="14558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MOZGALICE</a:t>
            </a:r>
          </a:p>
          <a:p>
            <a:r>
              <a:rPr lang="hr-HR" dirty="0" smtClean="0"/>
              <a:t>RIJEČNICI</a:t>
            </a:r>
          </a:p>
          <a:p>
            <a:r>
              <a:rPr lang="hr-HR" dirty="0" smtClean="0"/>
              <a:t>RADNI LISTIĆI</a:t>
            </a:r>
          </a:p>
          <a:p>
            <a:r>
              <a:rPr lang="hr-HR" dirty="0" smtClean="0"/>
              <a:t>POEZIJA</a:t>
            </a:r>
          </a:p>
          <a:p>
            <a:r>
              <a:rPr lang="hr-HR" dirty="0" smtClean="0"/>
              <a:t>LEKTIRA</a:t>
            </a:r>
          </a:p>
          <a:p>
            <a:r>
              <a:rPr lang="hr-HR" dirty="0" smtClean="0"/>
              <a:t>STRIPOVI</a:t>
            </a:r>
          </a:p>
          <a:p>
            <a:r>
              <a:rPr lang="hr-HR" dirty="0" smtClean="0"/>
              <a:t>UDŽBENICI</a:t>
            </a:r>
          </a:p>
          <a:p>
            <a:r>
              <a:rPr lang="hr-HR" dirty="0" smtClean="0"/>
              <a:t>PUTOPIS</a:t>
            </a:r>
          </a:p>
          <a:p>
            <a:r>
              <a:rPr lang="hr-HR" dirty="0" smtClean="0"/>
              <a:t>ALMANAH</a:t>
            </a:r>
          </a:p>
          <a:p>
            <a:r>
              <a:rPr lang="hr-HR" dirty="0" smtClean="0"/>
              <a:t>POPULARNA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16" name="Picture 15" descr="1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500400" y="3000373"/>
            <a:ext cx="2286013" cy="1714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3.jpg"/>
          <p:cNvPicPr>
            <a:picLocks noChangeAspect="1"/>
          </p:cNvPicPr>
          <p:nvPr/>
        </p:nvPicPr>
        <p:blipFill>
          <a:blip r:embed="rId4">
            <a:lum bright="10000" contrast="10000"/>
          </a:blip>
          <a:stretch>
            <a:fillRect/>
          </a:stretch>
        </p:blipFill>
        <p:spPr>
          <a:xfrm>
            <a:off x="3428992" y="0"/>
            <a:ext cx="2714676" cy="2036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9.jpg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3524274" y="4786323"/>
            <a:ext cx="2738394" cy="2053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10.jpg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5715008" y="3482579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1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1714488"/>
            <a:ext cx="2143140" cy="1607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4.jpg"/>
          <p:cNvPicPr>
            <a:picLocks noChangeAspect="1"/>
          </p:cNvPicPr>
          <p:nvPr/>
        </p:nvPicPr>
        <p:blipFill>
          <a:blip r:embed="rId8">
            <a:lum bright="20000"/>
          </a:blip>
          <a:stretch>
            <a:fillRect/>
          </a:stretch>
        </p:blipFill>
        <p:spPr>
          <a:xfrm>
            <a:off x="6215074" y="-142901"/>
            <a:ext cx="2928926" cy="2196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15.jpg"/>
          <p:cNvPicPr>
            <a:picLocks noChangeAspect="1"/>
          </p:cNvPicPr>
          <p:nvPr/>
        </p:nvPicPr>
        <p:blipFill>
          <a:blip r:embed="rId9">
            <a:lum bright="20000"/>
          </a:blip>
          <a:stretch>
            <a:fillRect/>
          </a:stretch>
        </p:blipFill>
        <p:spPr>
          <a:xfrm>
            <a:off x="6429388" y="1785926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7.jpg"/>
          <p:cNvPicPr>
            <a:picLocks noChangeAspect="1"/>
          </p:cNvPicPr>
          <p:nvPr/>
        </p:nvPicPr>
        <p:blipFill>
          <a:blip r:embed="rId10">
            <a:lum bright="10000"/>
          </a:blip>
          <a:stretch>
            <a:fillRect/>
          </a:stretch>
        </p:blipFill>
        <p:spPr>
          <a:xfrm>
            <a:off x="6762767" y="5072074"/>
            <a:ext cx="2333606" cy="1750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dzbenici_hrvatski0709-de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4429132"/>
            <a:ext cx="1571636" cy="1178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14290"/>
            <a:ext cx="3357586" cy="857256"/>
          </a:xfrm>
        </p:spPr>
        <p:txBody>
          <a:bodyPr>
            <a:normAutofit/>
          </a:bodyPr>
          <a:lstStyle/>
          <a:p>
            <a:r>
              <a:rPr lang="hr-HR" sz="2200" i="1" dirty="0" smtClean="0">
                <a:solidFill>
                  <a:schemeClr val="bg1">
                    <a:lumMod val="50000"/>
                  </a:schemeClr>
                </a:solidFill>
              </a:rPr>
              <a:t>Knjige za višekratnu upotrebu (II. kategorija)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42844" y="1214422"/>
            <a:ext cx="4357718" cy="585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BEZDRVNI PAPIR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hr-H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sadrži primarna vlakna 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čista tehnička celuloza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mljevenje: masno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dobra mehanička svojstva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tzv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“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fibrilirano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vlakno”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najkvalitetniji papiri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tiskovni papir </a:t>
            </a:r>
            <a:r>
              <a:rPr lang="hr-H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(ofset-rotacija)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naknadna obrada papira</a:t>
            </a:r>
          </a:p>
          <a:p>
            <a:pPr lvl="0">
              <a:spcBef>
                <a:spcPct val="20000"/>
              </a:spcBef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“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satiniranje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hr-HR" sz="2000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r-HR" sz="2800" b="1" dirty="0" smtClean="0">
                <a:solidFill>
                  <a:srgbClr val="002060"/>
                </a:solidFill>
              </a:rPr>
              <a:t> </a:t>
            </a:r>
            <a:r>
              <a:rPr lang="hr-HR" sz="2800" b="1" dirty="0" err="1" smtClean="0">
                <a:solidFill>
                  <a:srgbClr val="002060"/>
                </a:solidFill>
              </a:rPr>
              <a:t>Satinirani</a:t>
            </a:r>
            <a:endParaRPr lang="hr-HR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hr-HR" sz="2200" dirty="0" smtClean="0">
                <a:solidFill>
                  <a:schemeClr val="bg1">
                    <a:lumMod val="65000"/>
                  </a:schemeClr>
                </a:solidFill>
              </a:rPr>
              <a:t>Nepremazani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2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Površinski premazani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88" y="0"/>
            <a:ext cx="14558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MOZGALICE</a:t>
            </a:r>
          </a:p>
          <a:p>
            <a:r>
              <a:rPr lang="hr-HR" dirty="0" smtClean="0"/>
              <a:t>RIJEČNICI</a:t>
            </a:r>
          </a:p>
          <a:p>
            <a:r>
              <a:rPr lang="hr-HR" dirty="0" smtClean="0"/>
              <a:t>RADNI LISTIĆI</a:t>
            </a:r>
          </a:p>
          <a:p>
            <a:r>
              <a:rPr lang="hr-HR" dirty="0" smtClean="0"/>
              <a:t>POEZIJA</a:t>
            </a:r>
          </a:p>
          <a:p>
            <a:r>
              <a:rPr lang="hr-HR" dirty="0" smtClean="0"/>
              <a:t>LEKTIRA</a:t>
            </a:r>
          </a:p>
          <a:p>
            <a:r>
              <a:rPr lang="hr-HR" dirty="0" smtClean="0"/>
              <a:t>STRIPOVI</a:t>
            </a:r>
          </a:p>
          <a:p>
            <a:r>
              <a:rPr lang="hr-HR" dirty="0" smtClean="0"/>
              <a:t>UDŽBENICI</a:t>
            </a:r>
          </a:p>
          <a:p>
            <a:r>
              <a:rPr lang="hr-HR" dirty="0" smtClean="0"/>
              <a:t>PUTOPIS</a:t>
            </a:r>
          </a:p>
          <a:p>
            <a:r>
              <a:rPr lang="hr-HR" dirty="0" smtClean="0"/>
              <a:t>ALMANAH</a:t>
            </a:r>
          </a:p>
          <a:p>
            <a:r>
              <a:rPr lang="hr-HR" dirty="0" smtClean="0"/>
              <a:t>POPULARNA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14" name="Picture 13" descr="2014-03-31 13.34.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711290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18" y="1071546"/>
            <a:ext cx="266701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642918"/>
            <a:ext cx="3857652" cy="289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500702"/>
            <a:ext cx="1619261" cy="1214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14290"/>
            <a:ext cx="3357586" cy="857256"/>
          </a:xfrm>
        </p:spPr>
        <p:txBody>
          <a:bodyPr>
            <a:normAutofit/>
          </a:bodyPr>
          <a:lstStyle/>
          <a:p>
            <a:r>
              <a:rPr lang="hr-HR" sz="2200" i="1" dirty="0" smtClean="0">
                <a:solidFill>
                  <a:schemeClr val="bg1">
                    <a:lumMod val="50000"/>
                  </a:schemeClr>
                </a:solidFill>
              </a:rPr>
              <a:t>Knjige za višekratnu upotrebu (II. kategorija)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42844" y="1214422"/>
            <a:ext cx="4357718" cy="585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BEZDRVNI PAPIR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sadrži primarna vlakna 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čista tehnička celuloza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mljevenje: masno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dobra mehanička svojstva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tzv</a:t>
            </a:r>
            <a:r>
              <a:rPr lang="hr-H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“</a:t>
            </a:r>
            <a:r>
              <a:rPr lang="hr-HR" sz="1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fibrilirano</a:t>
            </a:r>
            <a:r>
              <a:rPr lang="hr-H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vlakno”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oplemenjivanje površine papira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sastav: pigmenti + vezivo/škrob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povećana glatkoća i sjaj papira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najkvalitetniji tiskovni papiri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papiri za umjetnički tisak, 90-170 g/m</a:t>
            </a:r>
            <a:r>
              <a:rPr lang="hr-HR" sz="19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Površinski premazani</a:t>
            </a:r>
            <a:endParaRPr kumimoji="0" lang="hr-HR" sz="22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hr-HR" sz="2200" dirty="0" smtClean="0">
                <a:solidFill>
                  <a:schemeClr val="bg1">
                    <a:lumMod val="65000"/>
                  </a:schemeClr>
                </a:solidFill>
              </a:rPr>
              <a:t>Nepremazani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hr-HR" sz="22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Satinirani</a:t>
            </a:r>
            <a:endParaRPr kumimoji="0" lang="hr-HR" sz="22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288" y="0"/>
            <a:ext cx="14558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MOZGALICE</a:t>
            </a:r>
          </a:p>
          <a:p>
            <a:r>
              <a:rPr lang="hr-HR" dirty="0" smtClean="0"/>
              <a:t>RIJEČNICI</a:t>
            </a:r>
          </a:p>
          <a:p>
            <a:r>
              <a:rPr lang="hr-HR" dirty="0" smtClean="0"/>
              <a:t>RADNI LISTIĆI</a:t>
            </a:r>
          </a:p>
          <a:p>
            <a:r>
              <a:rPr lang="hr-HR" dirty="0" smtClean="0"/>
              <a:t>POEZIJA</a:t>
            </a:r>
          </a:p>
          <a:p>
            <a:r>
              <a:rPr lang="hr-HR" dirty="0" smtClean="0"/>
              <a:t>LEKTIRA</a:t>
            </a:r>
          </a:p>
          <a:p>
            <a:r>
              <a:rPr lang="hr-HR" dirty="0" smtClean="0"/>
              <a:t>STRIPOVI</a:t>
            </a:r>
          </a:p>
          <a:p>
            <a:r>
              <a:rPr lang="hr-HR" dirty="0" smtClean="0"/>
              <a:t>UDŽBENICI</a:t>
            </a:r>
          </a:p>
          <a:p>
            <a:r>
              <a:rPr lang="hr-HR" dirty="0" smtClean="0"/>
              <a:t>PUTOPIS</a:t>
            </a:r>
          </a:p>
          <a:p>
            <a:r>
              <a:rPr lang="hr-HR" dirty="0" smtClean="0"/>
              <a:t>ALMANAH</a:t>
            </a:r>
          </a:p>
          <a:p>
            <a:r>
              <a:rPr lang="hr-HR" dirty="0" smtClean="0"/>
              <a:t>POPULARNA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5" name="Picture 4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354" y="666752"/>
            <a:ext cx="2635240" cy="197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142852"/>
            <a:ext cx="2928958" cy="2196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2500306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4643446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5245" y="2714620"/>
            <a:ext cx="2698755" cy="2024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 descr="2014-03-20 08.30.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6248" y="5072074"/>
            <a:ext cx="1881169" cy="1410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857496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14290"/>
            <a:ext cx="3357586" cy="857256"/>
          </a:xfrm>
        </p:spPr>
        <p:txBody>
          <a:bodyPr>
            <a:normAutofit/>
          </a:bodyPr>
          <a:lstStyle/>
          <a:p>
            <a:r>
              <a:rPr lang="hr-HR" sz="2200" i="1" dirty="0" smtClean="0">
                <a:solidFill>
                  <a:schemeClr val="bg1">
                    <a:lumMod val="50000"/>
                  </a:schemeClr>
                </a:solidFill>
              </a:rPr>
              <a:t>Knjige za višekratnu upotrebu (II. kategorija)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42844" y="1357298"/>
            <a:ext cx="4071966" cy="585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VOLUMINOZNI PAPIR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sadrži primarna vlakna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sadržaj drvenjače  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&gt;10%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mljevenje: posno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slaba mehanička svojstva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žućkasto obojen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veliki specifični volumen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tiskovni papir (ofset)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papir, 60-80 g/m</a:t>
            </a:r>
            <a:r>
              <a:rPr lang="hr-HR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za tiskovine bez trajne vrijednosti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hr-HR" sz="2000" baseline="30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kumimoji="0" lang="hr-HR" sz="20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288" y="0"/>
            <a:ext cx="14558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MOZGALICE</a:t>
            </a:r>
          </a:p>
          <a:p>
            <a:r>
              <a:rPr lang="hr-HR" dirty="0" smtClean="0"/>
              <a:t>RIJEČNICI</a:t>
            </a:r>
          </a:p>
          <a:p>
            <a:r>
              <a:rPr lang="hr-HR" dirty="0" smtClean="0"/>
              <a:t>RADNI LISTIĆI</a:t>
            </a:r>
          </a:p>
          <a:p>
            <a:r>
              <a:rPr lang="hr-HR" dirty="0" smtClean="0"/>
              <a:t>POEZIJA</a:t>
            </a:r>
          </a:p>
          <a:p>
            <a:r>
              <a:rPr lang="hr-HR" dirty="0" smtClean="0"/>
              <a:t>LEKTIRA</a:t>
            </a:r>
          </a:p>
          <a:p>
            <a:r>
              <a:rPr lang="hr-HR" dirty="0" smtClean="0"/>
              <a:t>STRIPOVI</a:t>
            </a:r>
          </a:p>
          <a:p>
            <a:r>
              <a:rPr lang="hr-HR" dirty="0" smtClean="0"/>
              <a:t>UDŽBENICI</a:t>
            </a:r>
          </a:p>
          <a:p>
            <a:r>
              <a:rPr lang="hr-HR" dirty="0" smtClean="0"/>
              <a:t>PUTOPIS</a:t>
            </a:r>
          </a:p>
          <a:p>
            <a:r>
              <a:rPr lang="hr-HR" dirty="0" smtClean="0"/>
              <a:t>ALMANAH</a:t>
            </a:r>
          </a:p>
          <a:p>
            <a:r>
              <a:rPr lang="hr-HR" dirty="0" smtClean="0"/>
              <a:t>POPULARNA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13" name="Picture 12" descr="an_oen_book-Open_Book-3000000041892-500x3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8450" y="2285992"/>
            <a:ext cx="2381267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openboo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214290"/>
            <a:ext cx="267210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203300" y="369072"/>
            <a:ext cx="1809764" cy="1357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322" y="4429132"/>
            <a:ext cx="3079757" cy="2309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000240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14290"/>
            <a:ext cx="3357586" cy="857256"/>
          </a:xfrm>
        </p:spPr>
        <p:txBody>
          <a:bodyPr>
            <a:normAutofit/>
          </a:bodyPr>
          <a:lstStyle/>
          <a:p>
            <a:r>
              <a:rPr lang="hr-HR" sz="2200" i="1" dirty="0" smtClean="0">
                <a:solidFill>
                  <a:schemeClr val="bg1">
                    <a:lumMod val="50000"/>
                  </a:schemeClr>
                </a:solidFill>
              </a:rPr>
              <a:t>Knjige za višekratnu upotrebu (II. kategorija)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42844" y="1214422"/>
            <a:ext cx="4071966" cy="585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800" b="1" i="1" dirty="0" smtClean="0">
                <a:solidFill>
                  <a:srgbClr val="002060"/>
                </a:solidFill>
              </a:rPr>
              <a:t>RECIKLIRANI</a:t>
            </a:r>
            <a:r>
              <a:rPr kumimoji="0" lang="hr-H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PAPIR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hr-H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sadrži sekundarna vlakna</a:t>
            </a:r>
          </a:p>
          <a:p>
            <a:pPr lvl="0">
              <a:spcBef>
                <a:spcPct val="20000"/>
              </a:spcBef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(mješavina sekundarnih i primarnih)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slaba mehanička svojstva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tiskovni papir (ofset)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papir, 60-100 g/m</a:t>
            </a:r>
            <a:r>
              <a:rPr lang="hr-HR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hr-HR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za tiskovine bez trajne vrijednosti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88" y="0"/>
            <a:ext cx="14558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MOZGALICE</a:t>
            </a:r>
          </a:p>
          <a:p>
            <a:r>
              <a:rPr lang="hr-HR" dirty="0" smtClean="0"/>
              <a:t>RIJEČNICI</a:t>
            </a:r>
          </a:p>
          <a:p>
            <a:r>
              <a:rPr lang="hr-HR" dirty="0" smtClean="0"/>
              <a:t>RADNI LISTIĆI</a:t>
            </a:r>
          </a:p>
          <a:p>
            <a:r>
              <a:rPr lang="hr-HR" dirty="0" smtClean="0"/>
              <a:t>POEZIJA</a:t>
            </a:r>
          </a:p>
          <a:p>
            <a:r>
              <a:rPr lang="hr-HR" dirty="0" smtClean="0"/>
              <a:t>LEKTIRA</a:t>
            </a:r>
          </a:p>
          <a:p>
            <a:r>
              <a:rPr lang="hr-HR" dirty="0" smtClean="0"/>
              <a:t>STRIPOVI</a:t>
            </a:r>
          </a:p>
          <a:p>
            <a:r>
              <a:rPr lang="hr-HR" dirty="0" smtClean="0"/>
              <a:t>UDŽBENICI</a:t>
            </a:r>
          </a:p>
          <a:p>
            <a:r>
              <a:rPr lang="hr-HR" dirty="0" smtClean="0"/>
              <a:t>PUTOPIS</a:t>
            </a:r>
          </a:p>
          <a:p>
            <a:r>
              <a:rPr lang="hr-HR" dirty="0" smtClean="0"/>
              <a:t>ALMANAH</a:t>
            </a:r>
          </a:p>
          <a:p>
            <a:r>
              <a:rPr lang="hr-HR" dirty="0" smtClean="0"/>
              <a:t>POPULARNA</a:t>
            </a: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17" name="Picture 16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76" y="4143380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0" name="AutoShape 2" descr="data:image/jpeg;base64,/9j/4AAQSkZJRgABAQAAAQABAAD/2wCEAAkGBxQTEhUUExQVFhUXFx0bGRgXGBwYGxgaGhgYHBwfGx0dHyggHhwlIBoaITEiJSkrLi4uHiAzODMsNygtLisBCgoKDg0OFBAQFywcHBwsLCwsLCwsKywsLCssLCwsLCwsLCwsLCwsKyw3NywsLDcsLCwrLCsrKys3KywsKysrK//AABEIAQwAvAMBIgACEQEDEQH/xAAaAAADAQEBAQAAAAAAAAAAAAACAwQFAQAG/8QAThAAAQIFAgQCBgUIBggFBQAAAQIRAAMSITEEQRMiUWEFcSMyQoGRoRRSscHwBhUzQ1NyktEkYnOCk+E0RIOUstPU8VSiwsPSFiVjhKP/xAAYAQEBAQEBAAAAAAAAAAAAAAAAAQIDBP/EABwRAQEBAQEBAQEBAAAAAAAAAAABEQIhMQOBQf/aAAwDAQACEQMRAD8A+40YxGzITGVpRiNWSfPrbMcPz+LfqyUlocEiFS0w5I8o6IYmOgd4BJGxEF0uMxQSU947T3jnvjwUHiAgmO0wIVHngOkRxUeq8o4TBSzsXxHmgm/DxwxEpbeUeLdIJSTAtFHW3Yxxs5gbx0e+IBUWOT5R0fi0dCt/kI8od4uGgIfpCljyh4HQjMILRz6ahColmZixcSrF48/TpGLrNbwkAgArUQlCTuo/gn5RNJ0iTMMxS18ZSaSupiwU4AAsEhzYbbxN4vMbUacEgJCSSSWuSw/4Y9K8TUSlDS0pNN0y+dXNzKSVlyG9YcqpY5rumPV+c8cb9fUeAapSqpc0utNwdyHYv3Bb4x3xjVTEraWtgAFAUpYsS6XINlMz5Dxn/k6atQVBwkoUQ4vcpDnubRp+JeGTJk5KwwSkh+ZiRSsGzbVO29Mb/wBRzwSepc6ZUtRSmWggFsrK3dhkUAe8xHL8RUJss8VRSmYlK0qPszRSl+4KkGL9L4XMQZp5PSISl3Iakq7bhZ8mhM3wJakKTUlJUVcyX3CQks3rJYDPsjrF8DfFpqkzkAKWElSCoAmyTU7bjAxfMD4XrFlOo5iaQKSbkKKSTnI9U33fyhut8MmzFImVSwpKkKbmYlLvfLXJjuh8FWji1LFMxAFgXBFTZyGV8oeDA1HiM1Mlc0TV1ImTGdTgiXSQCk2O4O9/IjX8c1K0z5QStSQuZKSoAliFqIU17WGREs38l5qpapRWgJWpZJFTgTKQphuQAWuLm/fR8T8ImTJqZgUhkLQoA1ewXYt3MXw9SeGa2Yr6UhS1EIQFJJN0k8QFlZI5B89ozZ/iE9CVkTVtQVAu5SpKcAGxSWBbYhX1o3NH4LMQJxKklc1ISM0pAq9786vgIzZn5LTaVgLRzqJybBSEpZm2If8AvHpDwU+N6udJky1SlrUrhGxAUVqSlJBPK7knb4RV4fq5yp6gShchKVCsUPXUikGk7pJOIm8X8JnTpCJY4aVCUUk1KPMpITbluLA9YboJWq+kqMxKEyFIUSElJPEql0YSCRRXc9omBXj/AIxMkLZAQoUpUQQXaohQBfLAkW7R7wbx1U5U0FKQmXKStwS6q62YGwDIOTkiE/lDo565oVKlqKQJYJdFxWorYFQNkq+RaFeCaOambqa5Sk8SQkJURy1IM5wSLD9IkjrfpCSYHD8p2QZipZ4aFlKmU5DJQokBmIAWDlyxinU+PFE4STKNRqYhSWIShS3v1CT+BHy+t0U36NOl8KZWta6U0KNVUmUgXan1kkZ2c2jd/KzTgrll2J6f1S7k9DUUnsYZBTpfyjSoLVwpzIKAojhkOsOAOcFwKXt7SW3alPjsvgpnETAhZNPI5sTsknLEjqIxPDgE6FS3DzJylZGRMpSnzCUJttcR5av/ALdJvdKiMj2TMcecTBuafxuQtSEoWSZl0ClV3TVa3TPTEB+eZBLCYl+hCgctgjrHzXgySNRpyxFallicVyVqt7y9oLU21c+wehZZVQBAnS7uh1PUpOxDRnrlZX00ualaQpBSpJDgg2PlC1i8D4bwuEkSXMsVBJLvZSneoO4U4vDFZjydO0fE/lNplFUtQsmkpUo4BBqS5NgPWd+kRS9PMCRMUthMcZdyn1iwGecAlwVAAXYN9H4rOSJdKtQiRV7SqLjcMo9xcXjP0XhUl0kztRMZ24MmYU0lmY0EOwF3+yPX+fxxr6X8l/DDLClqFKlgAJwyRizBidwQ9otV9I4hZzLrDNSHSZawzHoug1PfoGLy6TW8NKUS9NqilIs4ljvczJoJJO/eKleIT35dKrzVOlJ/4VKjQRp9JqDwuJUaVJJNY2lpCmA6rf3Pa8K0nh+qARWpSmSoH0qhchDEsrY13vbo9tJGp1RFtPKH72oP/plGOKnazaTpv94mf9PFQHh+hnImIKllSEhYutRKn4QQVA2KgEqc9ST7RiX83am7rULTGImkuVagLRY5CUcrOLOAQDFvF1v7LS/48z/kwjR63VzEJmIlaalQcVTpgLHq0oj5wDtHoZqeMVFRKkpCBxVqAPDAU1TtzuxYmI5XhupdLzC4KSFcRXKAslYWkkhZUhhuxwzCK+Lrv2Wk/wAeZ/yY4Zuu/Y6Rv7eb/wAiKJfzfqPR3WCAy/TKUFK4sglQc2SUom2/rENcwB0erDgqJBCyGmEUmYj1bm4Qtyk9CwAaLRN137HSf7xN/wCngjO1u8nS/wC8zP8Ap4GJZWk1FblS6eICCJnsFKqgQ5DAhBBsWNw4JMoRrAgkJXxml03RQQyKwrosK4hcDDeUaatVqh/q0k/u6k/+qUIFPiWp30Sv7s6UftIiBej1E70taJlgTLdIvyuKqQBU9mc42iH87akJNUpYUJUxQHCWXWniUpJSGuAk2O7ZNtJfi8wZ0Wq930dX2T48PHg4CpGpQS7Ayndg5alR2hgh1njc6WaVS0PSS3MxAlTV+WUJB6VNexPJH5QksFIQFEp5a7mpKySLGzoAcWvnrcv8oZYtTqB/+tP+5EH+fJJGVf3pcxP2oifwSeDeMiepKaEpBQF3W6gVFfKUlINQCS42vlnhA8elqpHAN1AAcvrKAO7Ds+DFqvyg0aS6p0pKuquUt5kQA8d0Cv1+lP8AfQO25gI1eKaekK+jglKBMSAmW4CCMOQykkm3UKhZXpKiOAyxxHDB/RspYIqd7hTbhiLMY1Jms0SgXmaVTkn15dyQxOdxaBVL0iyT/R1Ev7SDnO+8Z6XHvD0SxLTwk0oLqAd/WJJ3OSSc7wa8wcmWlKWQAEucF/O7mAUI83TrGNM1K0LHDkqmGgmpJAa/quWz0BjS05nFRJCAKU01Ek1MmqpibA1fARAZC1kUzVSw16UoUX6usKAts0VI8KCmKp2qV2465Y+EqkR34+MLpml1BUChaEikOCgqFT3IuLNa5js7RTSiWFTykpSQohxxCUtV6wYg83nCJfgGmOZZUT9eZMmf8azFQ/J/Sf8AhZB85SD9ojpGaUdMaAk6q4WFEuA4CQKTzOxIcsdzE/5vTvrDlWJjMFpZnKz6pZSTt3EXo8A0oxpdOP8AZIH3QweFSBiRJH+zT/KLqJtJLQiZX9KqDNSqYCN7+tm/yEB4BrZX0WUDNQDR9dLjPUxenw2V+xle5Cc/CD+gyv2cv+BP8oDGk6CWkJA10ylIAYzUXZruAC5a/mWaG6eQhKFpGsVztzKmIUpKgAHSWa7OQRuY0/zZJ/Yyv4E/yjx8Mk/sZX8Cf5QVkjSJb/T5jd5ks7gnboCPfZoo06UpMo/Sq+GgoNS0NMdmUpvasLjv1i382Sf2Mpv3E/ygJnhUjeTJ/wANJ+6GjLRolAMNcr1WD0KuHAL9cE9WirTaOcywZ6VuxSQhinmJU9y4IYNtePK8A0qhfTafL3ko+9MeH5PaTbSyB5Skj7BBHfDdFqEH0s4TUt9Sku4vb4fD39149Npre3MH/wDJR+6En8m9NtKSn91S0f8ACoRz/wCn5IxxQ2G1E+3l6Sx8oAVp1aTymSvPrOLvZqRhm675h30jU0A8NFdRBTxTTSxYg05Ja0JPgKTidqvdq53/AMzHUeFlILT9S46zip/4gYeBun1moJUFyUpFJpWJoWCoeqClgoA9YUPENUyX0xuLtNQpsv07HyMN/NyzjU6ge+UftlQlXh07/wAXqP4ZB/8AagjupnK4oR9FC0FQBmcjAEJ5iCHs5FukQTlipQV4e4CiArhy1OAWfG+d40B4fNH+tzT5y5P/AMIBWknD/WSfOTL+4iJVjuhCaSEyeCAo8lKU3tzAJsQevYw0nvA6dC0gha6y9iEBDC1mBL3e/eCVHl6duUEkGLELtEMlSuIBSOGzlT3BcsAM7A++J5HiCh+skbi1SiL9B0YjvaOvDnX0UhJMUAd4xpfiQUFUTUOEA2QrlKSKzfILgAd4WPEFG4nqIf1hJxszNszv5+7pEaQ102kHgqelRI2BB5U4e7e60DM1M4VNLwgEPd1E3DdACDE0ybMpKhOWxSkhpQxMJAt1DOekDqtaFVBJnp5gq0t2SlKQUi4s/N8do0jSM+ZUQJZapICiQxBJrObUgW6uIsojDC1gH001xL4gHDAcbC/tFmI77QEnUrBBK55amocIEGwLZcO/fBgPogI8DHzMmapSv0k5JWtwKLCopAuVEMAcC1iW69ka9SVkKXPN1oA4abnAUkvcWJAuWz3Yr6SPKj5waxZKeeeEgJD8MOs2NRewcFu2+b7shboSb3SDcXuBkdfviA460Yc3xeaEJIlyyorKSjjosHISQrDlsNAJ8W1Lj+i5YWnS8ubAuyuUVWbeLlTW8qPKPSMbReLTFqQlWnUgKyriS1BPKSTZTkOAmz3I2jszxGakIP0eYqqqoJI5KSyc5qz5RMXTvzvLqUghTpmplmwapQcGx9W7P3hOm8dkrCCK+etgUh/Rh1OHt2fMKR42oj/RtSzbJBy1rHNz8DDU+K1ImK4U8LQmooUghSsgBJuCbY7iLiau0mpTMQlaPVUHDhj0wfKGsO8ZH59F/Q6jltaUo/WfLfV+YimT4ihVDBfpFKSOQikpd6vqjlsT1ETKeKldhClP0+cZw8fllqUTzVYeiLZbOPgYUv8AKKUcpmgG78NR6M4Zx7xsYllWY0ynMJUI9L1AUkFOC+QUmxIwbxxSo8/TpEciYHCXFRu1nbq3S32xnyVAJAOolBg/6JIZlWZ2IZ+nQxVLT6VJoFkeu4qyeVunfvCtLLmUhkaUWfPz5XwxTn2XjrwxVSJ4QalaklIKSoU2FQBTjAIS/S56xcnxiSLFTMSMGzZ2tmEzFKSlRKpKQAg3dh9artsn3QEqbNCbz9OhhcJALWxnY9o6RF0vxeWUqU5pSQ9lD1iQNnONukKm+OSmcFR3HKq9ntt+POJ/pC8fSZYcG7M1jth7Eu+0MM9RRMP0lD4Ckj1HO4fLb9+0EUo8bR0WSA5ASbeewwYEeMSnHrX/AKitykdOpHziTjrN/pUsO+Eu1rXO4cXPlaHKM0qp+kJq6UCrc39xH+TxRrFXWAK+8ZE3VkqNOplAMlgyVbcxL3uyiL9O8I46xYaxBJduRKrl8+9m2sBAb4V5Rypv8h98Q/nKU95qLBzcYDOfK4MUieKQpxSzvgNl/LvE9WIx4Lp3J4Mrmzys/wAMZJtDtL4dKlgBCEgBdYAJsoJpcOfq2bEBP1YqQEKlkEuvmDhPUcw2Svrt3hEzxCYFNw0kKUQk1oS6R5qzvt5PF9QR8B0xP6Md+ZYNjVmrreGnw2WKQlJASviJZRspj39X+riFS9cb1opsb1pIs1vOOanxApuZR9UE8wFJPskmzjz90ArWeG6dJqmAioknmUxJuosC2wvtb3pPhGnvStVyAWnE3U7Agkhy5F8wyZqVKauQ4a5JBF3DDzLBv8nDShFwNOUPzYACqC4uDlyWHUQD53hEtalrJmJUpQUaZhD0gAWHYAfGFDwGW5NU5zvxS9w32MPcINHiJJYSZjvcWKmvcB7gW+IhitSaahLWeQKp9q6qWbrZ4m0BP8IQtQUVTQqih0zClwAzlt936/CAmeE78XUO/wC08+3cgQZ16g/oJ2/svYD78NBz9QoVNLUSkJI2qB6HqL28olquaaRSKalKubqubl7neOrEBInlWUKT+8GByLHfHTcQajHDt0jPRITXW3NTTlrRLI0JIHopBsHeYpT2Yl38w3nFUvTjiV3qppztfb35iSRoCQGlSlW3mqU4skb4YM/UHEdOWa0pelWSa06ZlJpIY8zB5bvdg2Hx5QuXpVWvpXtkO7uCftYBr5jvAVSorRId0kcyqbCl1E7027396k6Y3dGlCRZy6gGFRYdAWta943NZUjTKLgK0t+iA93Z9n928VyzLCWJlVEAlmSD0O1nDxnS9OoUKCNIGYuAOUAhyCzgi5BxjtBajTElRA09IwWvQnDm4Ab5ecUaNMhhaRjcI/DQSpsoekeW9uZKQtXNYXS5uze6MkSTk/RB7SWQC+C/YXP8Ak8emymdlaQcwfkAuC/vYq/8AMcQRoEac29AwLXCBkAhvNxjrDl8F3JkmzuyMPS/xtGXpJBqF9MoOxSEsQACSEinLUlj0iqWvTlIpMlmt6gcVFVh0qBPnBRmdpjgyS/ZN8DFjuPc3WKdUoGUpikJpN7BLMR0Ip+NojTM07huFayWSmzFmxa6fkO0UzFVyzQUl0kJwUlwww4KfjAYhQm3PpVKNRLBgeYMcNgkbZfaKNUZaqUpOmKBZImFQuSqoC7F1AAdgdoMeHTD7cr1WtKA/A2I3DR2d4aopTSZQId3lgg3BFmsBzCzZjSFnQoShymRU4Z1KSkh7uavWzjoIUhLo4YGmKVEFSa1X8tzdw+7CKJugWRQDJoD0gysOSTbDs2N38o5I8OUFJKhILUlxLYgjJTZwXYj4d4aEajRjlIlyQ4pUa1A13cAuArBufthekllBdCJALkWmncscnN7MMxq6tEoJ9JQE1PzgNUQz33N/nC5mjkjmKJQxekDBDX6g490QxDqNDLeY6JYQlDBRmKd2BAWHsHJ/BhWo0SKyUy5bM78YpNRdwCC4AGzXjWXJQauVJrarl9Zgwfq20LGhk/s5fuSwJ7jf39ukTTEM+lSSsmXxDcDimiwZJZw4JYHFoDTJMupSUoZId1TyQwe5DkNd284vGhk7Spf8MeTo5SagEIAUGUALECzEeUS1QaBCU2QE0FILhdV+jdgMxSqFy5KEeqlKfINBvHLpvmo5MhPE4jc1NOSLdGx74hk+HmkeglqOP0qjayR7RtYb7HBiqXpxXxPapp91ziM+XpiwAkpLjedkCl7bOPmX3jXKVqyNISVCbKl0kAuFKL0BIQDfa9+wilXh0l34SXw9+hsL+cZk5XMSlCClQQkK4uUAPcezmxu8DptMgkhcuUkM4pmAhxdlB9rXEaZaqfDJP7NPvcnbcl9o8nTyEkpZAKkkEYKku5tuHjKHhpb9BK7ekLpsAbve3Rsd4t1OjKhZKSAQlIUpTcMAHYi9QHuHlFFR0Ugh6EsWLjcZvfH2iOjRSR+rQGDYwMfCze6Mk6ElP+jyh0BWp+gBIwPxva+fJLrIlpKlBIuSHAPMCQNoCmXJkpIWlKUm4BDAgMAb+TCFDQyDYS0GzNa9mx5HfDxDq/DC6uHJlU7ElTuwuwsNw34IytFMCgpMqUjmLsSCUqIBcgs7PjJa8VGmNLJccku29uv+XyitEsJASAABYBmYDYRgp8PVb+jyRcHKrGxdiWZ6vlGrp3SgciQw9ROH6J7bQVzVTJiW4aajd98AkAXGTZ/5wKZ0whRMpaSClgS9QJDs24DmIdVPUtLGRNF7CpIJIOwNixD37ZhipAUEEpWihKg1QBRTSwUU4cAHsIqKZ0+YFEJlKIGC+Szs217fHEc0+pmFQBkrSDuSDSLXJbGQ2bRmiQWSeFqBZIatNiC97XYnMcnaNqWROUrJ9IHSXBYnLlh/lAaHNMYKlqSAtg5uxSoFVmYXZn3jOk6ayv6KtImetzKFgbO5BcF8R2bLUU8MyJqkkhV5iSXSQ1z+6PiI4dD6tpynu3FHKbAP1vzOO/SA2UAtlvx1gwPh2v5xjadNCSeHMBPIEGYk1BTPTsG6efWJZemAFPBmAY/TDDg9fxfrGcH0K/I+6FKJ7xmaTTJJJWFyyCDeaFA0l/5BujQ+fokEqUoqJUb8zB2AxjYE94KqKWODfPwPwjxibTyZaVFSHJuDzO1w4+UOJjj01ykkLXXTSCin1nvV0bo28RyxSQRJlAj1SFgczFvawzBvnF0o5jJkywxZGnNvrqYDDfuu3xjfJV8hEslI4MtPrOKk8oSeXGXYHsfKASkE0nTyrC6SpDgEBvIZ84nmyUBJCkSQQoWqflZi4uxu3lHJwrar6OVFnNdzYAke6oNGkaS9csWKEP04gDm+Rs9J3OGgp2tWOZKUFFCSSVgcxOHc2ZmtcxlcMC1GnS6XBdWDu+Gd/Nu4ik0gBCUyOYOsFbAqTSLblm36QRYNZNb1ZYG/pB2PW1qvh2h0vUzCDyy6gAzLBdTubbAJY++MksQFGXII+sX9YhWQnq59xu0O06gC6Rp6gDcEuwCSS4wGF/IeUXBop1cwhZpQAE8prCnUTZy9trbvmEjXTbAiS/KT6UOQSHYdTzAB8gRClFPIoSAklJmB1Cpgk5IYEOFNuGcMY6UAqZCNMpzYXwHIKmsGvYdYYNBWuXykcJyCVisWPQF3sAXtkeYNomkpcUk39VTpe+Daz22jIXo5mKNP/wCbF+gd7xpSSwA5QwwmwA7QIjmBS0kzJLqSykioAFRqHWxCbg9TaEK8PLMJCXJH61V/V79NnNwDdo1bO7s/U2+cEWc5f8ZiyozE6VVCwZWXU3E9r1QO1nxaFr0HKGkhykv6QsC9ruCRvGs3nALLFt3xh/5xdMZ8+TMX60pGSoekUOYgBRt2j0rRDeWlBsQUrUWUHxewZt4p1LlkpVSSeochJuBntscEbxMlMwJW81HqliAxSv6xJN9+0A+Z4fLUVEpBcubquTub5sI7+b5bKHDHNkOb479h8IcucAAVEAWu7Dp+PdAnUI+skD94RBMPDZSf1Qu/XpnNj3hs3RoV6yKrk3fKmffdoJeoSAVOGAcl3Ybm0CvVy/rp/i+Fs79ImUcRokJulAT3Gbm/ug4AalJLAgm9vL7oIqjl03EMqqvainG9Tm/kzREmZYinSqJDHnAqBwGxsOV+kXpMY5nAgc+m2tQRmzOz5KSMGNclXochS1S5KlNZQWAFqvY5pLAdSb9Gj08pBNMuQUhnUVJvY5DdWD3/AJIC0BIRM4ASmYa03YBsszVcxfa43jpkuoAp09f1buGDvY/ju8aQYW/rSpDWSOYWIsztbozDEPQouAuTKFw/Omw6h93eM8FJv/RWI3cZJZ3uDcW2cxVqLkhfAM3HMVEBDE42Lq94MVFM+aOYJlSClN7rSHZJZw1j6w8oYCp6uDI3FXEFxhnbcBiIypFJJtpmcsSS5cu/3tfptakzeWj+j0B2AJLXu72Fyf8ALZgr1ExLu2nJbmJUDSoAFhYukA56NAVrQr1NOkj+tdiSSobsQxbqDE8oBiR9DITdRD2vnFuUYw8N1c+WrB05OBUDZDcoDB7HIwzxUVytSpQI9BXYJCV1O4u/zYdBFEiYSio01MfVLpcPgnyjFlzgGIVpXHqkIU7s1rWObDZo19JNCkgggghwUikX7bZMFRGdMmJBMtCrkimYkP0bIYgkZhc5FZUoywSWVyzhc0tjcEGw8/dUfDJLhkbNlX2vt95hiNBKDMgOC+/84sSo9XKlsUhCVl2UFTmI5jS5OSb/AAgEzilgEy+VRUHnuxLvcbMcHH2aX0dDk0Bzckh3u+/e8LOjlBvRot/VEKE6cqUUkIQQlRNQXipySwPc8vePDRklRMqXYug1KNyo3UHDHBscw1UxEpLswcCwAuSALkjruYCV4nLUCyiSEFRDElhf3nsHhACpE1VimUwFgXOWF+1sD3wadHyqCpckKcMwJFwKiX3zFEuYFAKDscW2glHziaI06NYDehuGLJYF2qqtd2gJnhymuZP8D/W6iwvF498CbdYlol02nUlTky2v6qAk7tfdooeOVQCjHLpuIZerTxBL9opqAbIcjPWI0akKSP6QnDkKQkbWPb8NGhJALRjJ1AOZiHwK5HQgZDjLfERrmrWnp1oJPEXKUXbCUlw4L9S8OGplHmBS7O9nY/PbHaMyZPQsrZUoFRFJMu4ddwSUlyXAuMuY9MapST9GSQQP0ZDdLse48j5RplqHhC7S8D6twcfZ8oLjS1ZoJN3s+zZ9wjHUpJAFenIAYOmwASSPZsAcHt5xZN0ij6iJJDCk09Qkl+xKfs9wVaXhECkIIBYWGQ1vPENXMkhrS7Htn3d3iKXpFhLNKBrSpLJwQbm4N2YDcdYZL8PW7lEhybmglurebq+N4qLfpMoWeXjZmaw28xHl6iUwV6NlHlPKXLjDdyIk+gL5SE6cGnmdDgqfIs7N3v03jx0U02aQwxyYw7ctn38oGKF6uSMql3vgHvdorlENykN2xGV+bF5HBGDaWNgA2Cw/y8jpaZKgGUQT/VDDtbyhqh1U5SQ6UqVe4AubE2+HzhS9QtkkS13JBBsQAWB9+RFYS/WDCfOKiSXqZhBeUpJCSQ6km4AYWO7/ACgJkybSkplOSl1AqAZTYuer36CLSl+sLUICSXNnVAGWKSbsoFh179WbeDrnczJlu4pdRuKi5UwsWZgHvBamWpQZKqeuX9xHqnvE9SxmcikghOBkOk1dsxUNecynoBY0s9lWZ32zt0zAI4zmoy6aSzPU+xPstnaOypjJTxJiFEk0qal/K5fzglTkuUumoB6XDsLm2YmqCUibQxUmsEcwGQMgjqe3XtArlzaSK01EhizAB7gDqR8IIeIS3biIsPhcj7sR5erSQkuLqpB6q6QoVLlTHdSwptmb7/KKCYQNWgqoqFXRj33ZtjDo5VqMoiaS6JiUhhZUuvBuXC0m4tDBx7GqQr+4tP1X9pXQ/LzgpSgzlob5Y+P4EXlanr1H1dMT+/MG39md/l5QwzJ1/Rac/wC2UCbhsyfP3gQ5JL4/FoONIkJm4MiQ39qcVf2XS/yjw1Go/Zytv1x7u3otrfGK480EIlTp7B5Unb9eqxY//i6t7j2hyZ+o/ZSf8dX1f7H61vJjBJd/OKB7osKnVP1G0uRvmevoGdpPVx844qbqdpen3zOmdQ36ncO/eKjBCCIjO1DtTp/8WZ9a36r6vz84q01bDiUhV3oJUlnLXUAcNtmFavTqWkBKig1JLh8AuRkZxHfD5BloQlS1TCkesrJzn4wCJ+pExLGVqG9ayGs3ez77sWMLXpqQlk6lZKQSXYjsXuCGx1zFCfCJdg67C3Obb/yimRo0oamoMuscx9alvg22N4ujNnOqgcGYQlLJPFSKmOScEEAEHPbD9mAFIC5Z9E3DC5g9I5BPMGwEjf7oqT4VJFqAzMxJa/mYNWhRYUhgCkC7MS5Ge5gMuUsIU6ZcoEAsTNezBLG+7NFB0IALSZbhKaQScuagS+wwYdPkS5aSuhLAYCQ5uAAHtls2gZHiEsmhKrseVi/LnFh8YBB0c0pCSiRawe4T+7Y+bGK0yVVBREtykhRbmKrNdvV6gwUhYWlKkksQCH27EdYMJxASDSzfrShh2lW7v+LR1chfLTMCQkMWQGJtftjEVNmBUm0SiOXJmBSXnOATUKQKgxYZtdjFBMEbQBMc+m4x5/E9gJUgpYpKmLuXY+Tbwj6OsCnhLCQ7BE27EDd74DW6xfIMPEXm+FZ4QpJIpnqBl5qqIKgXABDAh8jdhATFrTYHUi7MEAgCq+3brgn36tUeqHeNajPnLNaZjzw/PQEkgdEkPntt9npmpU5Nc9r2ErGWAc5GMXizVTqEuEqWXFh9uD2hQ8SIreXN5VhLMTUCWKha6QAT+A9RQJNQUalitSVAFwUFLWFwW5WIs7mCRo1A/ppjdLHcde1o7pdTWVulSaVlIf2m9odjFKQO8EIVo1EJebMdKSCQwqu7nZ9sQP0A7zZjW6XIu57v5RYPfHh5GHojV4c+ZszLu4fDWtbaLJEukAOpVzdRc3P2DEF7oIKgBnrUlLpSFG1vx+MwGonzApkywpNI9oAuXfJ2ttDgnqPx1gyN2gqMT5pSv0aUrYUArBBN3uBbA+Me1BmVchRS16ncKvhrdB2iprO1hvC5igLlmhqJkcWggmXXYA3Iaz1BvOBmImMllpBbmYWKmZx2GW3tDtSoFKk1AWu2Rh7Av9hvtEVQQrmnmziklgHBa5cuM5ih8mUsVVTKiWYhLU+Q+ELTp5jXnLPklKf5w/RkBCQCVAAAFWT59T3h4MNECNKoMOLNIBGWuA1jvdhHJ2iClVEzN7VWD7C1htFxgcxBJI0qUlwVv3UT8djmGlbQRD3hcYutx89qtZQUhprMS6BUCSCllW2srIuB1hMnVKINOrSaElS+JLppZrmw5evujRQprktD5ZCg7ggjzBH3w5viVnzdZNRYzdOWD3cFrEb3BD4GGbEP1GtW6SlchqeYFXt1AFjlgDv2ilWilrupCFO11JBLAWDtbp74l1XhvO8tEmmkAhQLlQV2ItSAGfMaQ2RqtQfYlKZgSJjbJchxcXPyiiZqiKqaNuG6xz4Kn+q0Zun8PmoLol6dBpINJVg0k5tsR5NBjwVkMmVIBK7i7UUCwfcK+UXxNWjVT3AKJYcsPSAvYv7xm2WOIJGtncrJk3P7XPla+DCpOmnICQhEiyqsrsSEhTOTkFY6YO8L0/hhBAXJkMVFylyWJUd2637xRpp1K6auQGi4qBAmn2Soezi8R/Tp4VQo6cLASSCtQJcsS2zsW2ezxWPDpNKkcNNC2qSBY0sz+TD4Q6fp5ay60JV3Ul8Md/IfCIMw+JTrCvR/xrLlh3tzHHQiNjSakLS4IJFlFN01MCWJyLuD0if83ySXMmW+54aT918RRppSUcqUhIywAA+A8oEDrQlSCFVEOLJSFEl3FiCC/cRFJKB7OoVUkpIykJLJsGHR3brndmo0hSknjTvWBYNa46YFon4SThOqNibOnIa5GSwx3MWQP4KFM8qY8tACXJuHPKL3Pns0SJ0aS7aQsqxqUASHu9/l17MTqqnqoq4cwkFgksCphn8CEnUzc8HuAZiR+Pugha0KsoSElSxzkkAi1weuB8oAy5jk8KQ5LklyScdOjX7Q+dqGJHI1JKXUASobEbZF+8Sp1SyHrkgi6s2Z3fLDF/OIHyhOBvwQncJBFn27tBFE1yeIAHLMkG2zu9+sKVrU1fpEMUkMkEmrq/TPvaJfpJYenOPZk9iPIFwY0KkSZgZ5pIB6ZDhxntAzdKVKJMxbO4SGYZ+x4SZ5UBzTRSljSgOokhrXHwhenesWnllEOocoff49IgejRAKCiuYSGyq1nZ7XyYoJjOloqUlXDmDd1KxfcG//AGi6qOfTcfOa2cQUgKSHSXChym46XHTHWOSUIUbpAICiDLmMFGxa+DexjmpJYMSEsX5ahtkZ+HeD01JuvhFGCWKVPYge+5hz8KeOUkIE9RSAWSoKYm7EDyz3PZ6Vak1KJE9iDYpFKbsG79jEMsEqdaEqWb2WxIsxvbA7Q7TyuYApmpw5Ewcrggknpb7OkaRTpFFRATMnJswCpYFgBuSb+fUwyT4j6t5qqRzPLAKsM/e+0LmAg/ruUsCkjmBNWTm5YQ6STSkvMdB9UEOtyk/w33ioKRUoOJ62JpYoAY0k336X6iAVOVf0k+zu0sFvf0t846JFgoGf6xsGtdTnGD94jiqjS6J9nIL83Nl7bWAbrAVSZ5CFEmaqlQUxQyiLWABvh/fCpwUF2VqCkmp09yzNbFvdC1yTw6hxSXHIVi4LByWuGvAFLuOFMJDPVMRsCQ+Nibh4sQyYFOAfpRf+sBd04v8AIH3Xtp+Hk0kKC/WPr5wnys5+UZXBLJSZZICwoAzg4NKkuDVthu/a2j4W9N0UMogCqpwAGL94iwiXNUorNc80OQkIAe5DJw5sbWz5MUwHh41C3UQQSEqACCnfKS3V3Lxp0vHqIaMtOlqVzSlAcxB4hcFrBvLoYUrRqKW4KLlzVMJYlLOWPSzY+2Nghs2/7x4gRdRmSdIanUiQ13apSnIsXI6iPDSrHtSxsaZYOXfO3aK5q0lJAWkEhnBD39/4EITLpJUZqmQbp9nG7uohj1MQdlSVhQJmOB7NCRt1Z3hCdIukBU6Yo5JDAHDW2xtBStZLQEoCipm2uAeuIKfqwFUkLJP1Ulvwez4vFBy0kDKleZf5xxX4ETnV2fhzNns3n8PKO6jUFLchNgXcAXdxf8XiBqjC4n46yfUS1r1AnN9+jw4qjFjcfP8ACqYhSkkbpMNlLUtIpmIWCDlIc9LdQHyPdC9KpwIHTBSSCZAJAPNLIG+wFn7HpE5vhVSJc0KCmlkgN7uzf9ofK0xLkygF1YCizMb/ADNol4aeVXDmBVRBAJBSRd3bENnqlJXeZMSTzP7LOCNt8RtFUlKhbhEJJS7LfBSxY4a9t4Zo9OETGRLKU356nGzW90e03iUtZISt1AEkbsAC/Tcb7wEnxiUpQSlRc2DgAPfv2ioNEkqSa5ZBSGSApn3Z3tcQM5ClEqMklT/XYW8sFgL940Xs0YqfEpIQCdQtKad/JB2f6wNj7UNFo0jJBTKZV+VSiQAHY2O7DyeGS9JxKuMgdqSffvva+8TajWoStctcyaFJYlhY8tdmu7C9vtEcl+KShUAqbMexZLs5IqsN7/5Xio0keHyv2Y+fxz3PxivTSUoFKUhI6AN+Noy5MmWqhlTudNiDYUkBiWsxs3Xytb4ekMQAsCo2X2ZNv6pABERQajVVOkImZHMAQxSpx5gt1uHjk3T1AKaYkpAAAUASA4Pvvf3R6ZMUt0mUpgqxBb1FilVw12fyG7wtUlZb0FwGvMpYZAICtsHyhBwySEqSpPKql65zixcXYMX83tBzlmo1cMKKaVAqJcHYjcHrmKpOiSEkKlgOzioqBCbg3/Bhi9OglylJLM5DlukNGXNRKCVKJkhBID0uxZJZ/IC3lHJ62JqmsTlkAnAN+tu1o0zJSAwSkB3YAM7N8Y8O+YujPkrCkHmmF+iQDezgDzd4nCyq9GodnIJIe53LX38o2CYWoRTGVJlkggylixuVu5d263LwpGnVZ5KXbJW4B7B/l2jXIEcaIYy0yFC9MoYfc5GLdH+UVgwxZETrXGKsfOaNdo1ZK4wtEY1pRjHLpY0UL+UUJmecQyz+PhDkqjesq0r2/FoaFd4mlmGCCYeIMKPWEwxMVDUqPUx5TwIjoMAx4IQCRBiKOgwYEAIKKOwJjqjAqiATAbx2J5yjUgbEl/chRihxgCY6owp4o6YUox1RidZiWg1rhJXHCYWTGa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s://encrypted-tbn1.gstatic.com/images?q=tbn:ANd9GcR2gzH1P02v40aU03yrx4RJXPLpUYBKkq_XCJb-rYNZRPK2Cdwa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85728"/>
            <a:ext cx="1416029" cy="1289490"/>
          </a:xfrm>
          <a:prstGeom prst="rect">
            <a:avLst/>
          </a:prstGeom>
          <a:noFill/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607983" y="2035959"/>
            <a:ext cx="2571769" cy="1928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 descr="https://encrypted-tbn0.gstatic.com/images?q=tbn:ANd9GcSjFts-il5YVIylkh0G06vC0YZNYvfWj1GqYIjCBpaTHcVm_BJq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734614"/>
            <a:ext cx="3190879" cy="2123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8" name="AutoShape 10" descr="data:image/jpeg;base64,/9j/4AAQSkZJRgABAQAAAQABAAD/2wCEAAkGBxQSEhQUExQWFhUWFxgYGBcYFx0aFxwdHRweGhgVFxcYHCghGB0mHBcWITEhJSkrLy4uHR8zODMsNygtLiwBCgoKDg0NFA8PGiwcFBksLCwsKzcsKzcsLDc3KywrNywsLDcrNywsKyw3NywsLCw3LDcrLCwsLDcrLCsrLDc3K//AABEIAQcAvwMBIgACEQEDEQH/xAAbAAABBQEBAAAAAAAAAAAAAAAAAgMEBQYBB//EAEcQAAECBQEFBAUKBAQEBwAAAAECEQADBBIhMQUTIkFRBjJhcRQjQoGRFTNSVGKTobHR0gcWJJJTcsHwNEOCskRjc4OiwuH/xAAVAQEBAAAAAAAAAAAAAAAAAAAAAf/EABcRAQEBAQAAAAAAAAAAAAAAAAARASH/2gAMAwEAAhEDEQA/APcYIIIAggggCCCCAIIIIAggggCCCCAIIIIAggggCCCCAIIIIAggggCCCCAStYAJJAADknAAGpJiB8vUv1mR96j9Yd21TqmU86WlrlypiUvgOpJAc8smPFEfwvrwA0uVhsGZgtyxkYxgwXHsvy/S/WZH3qP3Rz+YqT61T/fI/dHl1X2DrFzpi00dNLRMCU7tM7CWYKUFWuCRcHADODqHKk9hax0n0OmdLk+vwrhCQCDLLDD+Bc8y8I9PPaKk+tU/3yP3Rw9oqT61T/fI/dHm6+xFXgpo6UEBbHeAgFTsSndspuhhqV/D+tCgrdU7JSU2lYIUSVstQ3YDgLHL2RAj03+Y6T61T/fI/dHf5ipPrVP98j90YCf2OrCkASKY2pIe8AuWZRaWzgA/GGZnYyuLNT0qQFOwWMj6J9Vp/vnAeiHtHSD/AMVT/fI93tRw9paP63TffI/dHm8vsNXCVMlbikO8UlW8vVvEN7KDbgHTyfV8OI7E141lUysS0gGaod20qOEZKihJL9T7xMehntPRfW6b7+X+6FDtJR/W6f75H7o8+T2MrgFgSaTiDOZinSXJKknduMnR/KOnsZXEuJVKkcXCJimdRJfMvk5xpp0gR6B/MVKe7VU5P/rI066wDtBSgZqqfnneoHPTvctIwez+xlbLSlJTIIS575c9ATZoM/HwESp3ZSrUX3VMCST84ptEhhwacP4mA2X8yUf1qn++R+6ODtJR/W6f75H7o88ruwlfMuxTi5YV84rDAgJACNOLPkIdqOxVaqbvRLpJZ3dlsskIDJtCgkoIu556AEGBMb/+Y6P61T/fI/dAO0dH9ap/vkfujBo7FVgCRu6bDZ3q3w5Snu5DqOuuHeJI7K1ruZVMwLgbxTdfoDEBtfl+l+syPvUfujn8xUn1qnx/5yP3Rhx2Kq3lkiQSglWVnPdweDThGG5mD+UK0ptKKb287xT8QIGkvLONeYBgcbdXaOkGtVTj/wB5H7o6O0VIf/FSPvkfujCTux9edE0o0/5i/B29WddHgouxddLmibZSLITbatS1J7tjtZk4ufqTAbpfaKkGTVSB/wC6j9Ys0l8jSPH5/wDDStIABp/fMX8Pm49dpkWoSDqEgfARTTkEEEEEYjsl2knzqqvoKhcv0inIMuYlFqVIUkMoyyo5SVIJD+0BG3jyftmo0NbJ2onuS6o09S3+FMQhlKb6OffbAbHs1tOeKOfPq5ktapcypDollCQmQtcsuCou5lKV7wOTw52d2pNq9lyZ6VpTPmSASspdImAMolAIxcDhxEGVNSmgWFFIRMrahCiSAm2ZXTAvJxlClRC/hNPHoE+QCD6NU1MkEaEXXhQbkb/zgK3s320rSNmTqlUlcivUuUQmWUKlTHIlsq83hVucBovq2vqayrqKeknCnRSJRdM3aZhXOWLky2WCAhKWKm4iTghowPYKemsTsWjZSfRRMrFqUCkKsWUykyj7fEoudOE6kERsv4VzLpm1lKLq+Up6T5JYJHweAr9q9uapWxVV0qyVU08zd1EtSL03pWJa0ji4cqSsZPTxi4G3KuirKaRWLlTpNW6ETkSzKUiaA+7Wm9QUlXIjLv0jzzbDjZ/aNA7or7h5qmpJ/IRt/wCLQ/p9nK9pO0KUp82VASuy3aWcvaFds+omIVMk2rkrSgJdCgCbkOcpvR556RXbb2ztGnoVzzUSjMTVmT8wySje7lJ7+FPxe9vGIHboKpalG1EA/wBNWCVPA5ypkqWHPViSB4zBEvt/OB2RNWliDWhQL4INU4L/AAzAbHYQqkTp0upmpnJCZS5a0yt33isLSRcpyChJ15iKbtL2lm0W06KWtaDS1d6LSlloWmwJVe+QVTEBmxmLbsrtGpnGo9KkiQtE1KUyxMEwBO7QbgtIDuSo6Yii/ifsU1g3KPnBS1MyURrfLmUykgHk+U/9UBbTa+fKragzZyPRJVMmfbu2UHKwQZl2QBKKtM3Nyzmp/aSulUcra0yYDIUtKl0glpZFPMUEoWmY15mgKQoubS5wGisq+0XpuyKupBdatnIRMbHGJk1EzHJ8luhEaXtDLB7OzA2BQJI90oEfiIBdTtiqTtinpxOl+iT5KpyBuuM2DilBd3iFXNoWbnEfa+06+XK2rOTPl20ivUgyNQJSJ6wo3ZxMsfqknwioq5hRJ7N1Z1SqTJUfCfJCHJ6cIMX+3AfkWvWS5mS6yYD1SozDL+Euwe6Ar9qdqKujl7Lnz5stcqoKE1AEq1itJXek3YCUlm52Ph8aLaC6o18uXLnpTIXTzpjboKUFIMtCWVdkEzgrT2SOeKjamxhW7OpKYt62lZJIcBYkgoV7lAGI38MttqqkUu8cTqeTU084HUKlzKcZ8Sm0+bwHOx+1to1EtM+ZPlKQmrVImSkyGJSle7Kwu8tljpo+Y9Fjyn+G20alKkyhJApl19W8/eglRaardGUzpDpBuf2fGPVoAggggCCCCAIwkn0fa1PtSlRNQsqnLTghVpsRupjcwFowedpjdxHM1KVpQzFYJw3str8fzgPLuy1XTqpdk0NUUFa5lQuZImMp7FT0BKwp3O90fUoPSHOyu26Sj2htmmEyVLlJKZqAGCAUy2npAGAUqIBSPonxj0WVtCWRKIGJodLNqSHBY68RJboqEr2okJWopwmbu8EFy4S/hkkEeBgPFOz9ciTRbF2ghQIpJ02nqmc2InLVmY2gALh8OtMbfZW0JOzNpV6aiYiVIq7auRNUQEKLNOQFHBU5BCRkgjrG4m7QQN6CkndlKVAAF7gGYc8KEKlzkTbQUg8CZgBALPpjriA8d7RSxK2DXTpzy5m0KpU+XLXhbKmpUhDdd2kq8AfCNVVVKNr1Gz00/rKammCqnTgCEXpS0mSkkcS3USoDugZjcza9Kd71lhyHDszwmftEJ3uCd0Ao6ZBDuM+B16eThlNm1NNtNO1qRMxKrpykFskAyZaRMHlMSpj1RGF2xUCn7NypE5YTP9JUi0nJMqpO8Z+SbdfLqI9qrKoS5apigTaHIGT5DrDaa1N9gH/L3j4ZiT054gKfYnauRWVKkUs1M2XLkhcxSdLlqAlpfqEpmOPEQ1X7bkp2vTSFTEiYaWo4ScupcgoT5kSppb7MXknaAVu+FQ3iSoO2GbX4v5RyTtNKuRDTVSssMpBL+RaA872P2QtqtuUfdl1MmWuV0Anb7LcmmBQ8kiIqtuGdsVOzhjaKgmiVTq+cSQQlcxYDkSxKBXvO74x6avaKU2kguqZuvexLnwwYdkTUqmTAEgKQySWDlwFDOrZgMh/EnY5Tscy5D30wkKlYyDKUkAj/AKQYldvFS6XY1RLUoJApTIQ/NRRYhI8SWjQTdpJeckpJ3SblY1FtzDrDsutCijBZaLwcMBh38Q6fj4GAw+y+1dKkbGRvkPNlFIzzEvdsTyO8BQH1II5RzZ2yk0O26yepQRInUiqgklkpUlaBPPQaJUT9qNtK2iFCUUpLTFFI5EEBRNwP+RUJXtJItLHimmUNMHOSeht/KA8t7A9taaXSKlImp9InVyhKlkG4ifOSEzGI0CVlR8iNY9hhiRVBapiRqggH3gH/AFh+AIIIIAggggG56mSo5wCcBzpyHMxTL2ylL8U1TPoJfJnbHj+B6RewQFNI2pcpKPWAks/A2qwOX/lnw0YmG1bYSz3THPL1T924EuMfRz7RA5xeQQFVs+p3z2zZgw+d05DkPhJ0b8RE30ZX+NM+Ev8AZEiOwGYmdoAldnr3vWh2lWughNxNuEl9ej4xElG1nllfrmBIb1T4QJnMdC3n5iL2ACAo6za6Zeb5igZZXw2E4LBFtr3Evj7KukR5/aJKS3rD38izFofidOHcNrrGkaB4CjoNsJmJWoKmCyZYx3bniCLxw91zBN20kSxMCphBVMSxCEqBQFliCnD2Y/zJ6xeR2AzY2/limcBc1xst7yku4TjKSzs+Wdodn7cSmWiY843XcISi8Wm1QKSAdcYi+IjsBU7P2gJy1oCpqSkA8QQxf6JAy0WG5P8AiK+Cf2w9BAU1XtLdqUkmYSnmLM4Sfo47wGfyBIbn7VCbXM7iTc9qAAHZlOnBw7dH6GL2CApZtWoBJun5LYErHEEueHIc8vyzE3ZVTvEEuosR37XylKm4ABi5vMGJsEAQQQQHAY7BBAEEEEAQQRwiA7BBBAEcMdggMb/EjaVTIRTmnK0hUxQUZYSpV27UZSCFkJ3alDiLhmHWPP8Aam2lTJM5QnIvqBK3wl1c6bNAUUpURKlyxKlhIL2pLkDUvHp/8Q6OZO2fPRKQJkw2WJISXUJiSML4eXPEYmRtefK2eKMLKNsEi2SkIC7d5dhKfU/MBR15dYKz+zNqT3kLRWLSuUVplSFlanQnQ2FNyyQ7hWWAYax6f2BrKiaicZ6r0haQhRIKnsTvRwpSAkLe0M7axk6ra1RN2f6HeV7XBF8lQQVW7wLLg+p+YKTrzHONx2GppkuhkInJtmAKvBZwblfRx8MRBex2CCKgggggCCCCAII4I7AEEEEAQQQQBHDHYIAggggCCCOQHY5BHYCl7ZVE6XRzV0yb5ybTLTbc6r0+yNY8zmTCUenLAG3EkBFMXCim7dv6IFXK9Qpan8zyj2OdLuDadD0IyD8QI8w7R7JmUypm15peukqATJQ5p1JJ3CV227wndTCogKwfAQVAkrISa1JB22phMpg9wS6ZdxpHuHqAlT+/nHpXZOomzKSUuem2aq4rTbaQbi4t5RhuzOzJtQtO1pZArKggLkqDSEpBEkr+mDu0XAFWT5x6bJl2hteZPUnJPxJgFwQQQRwGOwRyA7BBBAEEEEAQQQQHCWhn0tP2v7FfpDzx2AYTVJP0v7FfpCvSB9r+1X6Q7BANCePH+1X6Qb8fa/tV+kOwQDJqU/a/sV+kcNUn7X9iv0h5o7AIlzAQ4f3gj8CIROqAkoBfjVaPgTnpo3mRD0JWObORp5/6QDSapJmGX7QSFaYYkjB5kMHHK5PUQ1L2glSZimLSyoK09l3Zj4c2iOmfUa7hD9d4Pe+PARIp5sxlXywlkvhQIJy4/LPNzgQAqvSJaZgBIUUgDAPEW6tj/SHplSlK0IJ4l3W+7Uf76GFSmUlJYZALfjC7YBuTOCisB+BQSfO1Kse5QhcxYGS/uBP5R0JAdhrk+PJz8BGZ/ms+q9UPWGUkOtgN4Wd7dA/v01IgND6Sn7X9iv0g9IH2v7FfpFF/M/AFGVaTKVNZSmAKbb5RNveBv9yX5wpXaW2cJKkBKiZgcqNrpKAOK1iFXsC/e4SxgLz0gfa/sV+kHpA+1/ar9IpJvaUJQFGWS9OJ6Qk3XEtdLSw1SFJOWcKcAspmpnasBUxIQk2BSgb8KCRMOtuCRKx7zyyF+alI+l/Yo/6Qn01PRf3a/wBsQ9h7X9J3vDbu5ipbPk2khyCA2h/EPgxaQEU1yekz7qZ+2JIMdggETUXAjRw3+3iqOyRLStSSpSrFgDDm7Numc4D+94tlpcEaOGeK47MCUqN81XBMSwU5N2cA6qGgPjAUdLs5iWFaGDjjSE8KgAkAHoTjRknwd2fIWoqYVeHSkhYY8Sjc12e9zGgA8YQuThOK4JdTAkcJSUlLu+OIsST3DrD1FJKUENWOu9ZJtJBIKWdhnhuGOY8oBn5OKQGFXxDPGMauCyvEnnr4xJp6LeZWmpllISASoXKYMkqKHKjk/j1hpSFXaVzFKSCLcEhyMnUOA2cvDiVkJa2sUSCwNt2hF2uO8NObYxAOnZ9rtOnkcXevOqW+A184TL2UMHfVB56r6vnHliIgSoaiua0kANhg1rH2sY89MOXbCAxTWq0UMhwQFhnwQcuwf2fKAmU1AkZE2eQSdSojmMOMGEHZIAUy6gg6AKUGDAWgMwyCff4xDTTukhq4WobLORpjk/NodnTVkFNtaO7xC19VONW9oOX5DpkLOmoilRUhSxcQVXaYJJYMBcXZzyA6CJk2YeMW8IQCFPqTc6W8GB98V2ySyyP6k3Id5vcFqiGcaKLv4gCLSo7qvI/lAcpe4n/KPyh2G6buJ/yj8oiTNlJJUbpgu1ZTDvXOOmjeRPWAnwjdJ+iPgIr07GSFJVvJvCXDrJ/6f8p5jnDZ7PoZhMnDVmWzEggkMMHJzAWhlg8h8IN2Og+EQvklDzMq9YQVZ6KKgzjGSYSnYyQ43k0gu4MwkZSUkN7yfPMBYFA6D4RwS09B10/GKtewUHBmTWBLDeFg4Zm+PxhxGxkAAXzCxcOvywOgxpAWQAgEVg2Ihwd5OcaesP8Arr74XN2OkqKr5oJLlpigPgPIDwEBGXPrOJpcvAVa41LzLRibjCZLn7R6NFyIi0FCJT2qWXbvKKuuj6axLgErUwJ6B/8AbRX+nFaVDdTUixZdmLjFo6Eu4POLKGax92tgSbVMEllHGgPI+MBmL0J4hKrioEH28lxgnmGLdGxEhEqUlKl21QCk2lLKB727AA1ficDoHENSadZuLVaSAopBWG0TwktjOgGPHSOrlLt4k1iiEJ0WACUhIHMm4qBL4y8AucUFnRWsABi/2UszPzGp5l/GOKEsJDprTeMA3FmW4w/Cp0BvDzibTbPDBRXUAsoWkk4LpyAC2gOObGFzNnpLPNqMADClDQNc4GvUwFfRCWlYIFc/F3rynAUpi+PZYdXGrxwyJbDFdoDqvkopYgnXBPlaekTpWykAo9ZUGxd4BKmJyci3TJ0Z46NmIdPrKgsoEOVHQu2RgdesBCqN0Vk2ViiAkG0rYOlJtDKwWCSfHWES6aWCU2VmQo5K24eNsFuLOTq7c4sJmzQp/W1OdRcq3xDFOnhCk7PSUBJmTywGS7uF3hXd1fHkAICRs2pu4Qiam1I+cSw6a8ziHZ0kAzF8yi06aC4j/uMM7MpbCr1k5b/4hJAyWa7mzD3Q9UzT6xNpYS3CuRJuBSPEMPiIB6n7qfIflDU3aEpL3TEhiAXIwS7D/wCKvgekJVT3JBKlABIwC2nMxS7QoEMFS5KphWsE5blMIL+zxLVnQFZOsBcfKslid6jAc5GAzuegwYVO2lKSq1S0g8/DTBPI8QwYyErZRtI9CtThIF6xgOQGScJYDA5th2iRN2bi/wBDJmFSy28W72JKSVhWpXam7ol+QEBJ2vRJq5iVJq7QnRKHI9lb4UMsgh/oqVFbK7PyQkPWJUCJZHCD3DvAwu0KZqcfaB5tEhFOtNxl0RDlTJ3ikulWDopklurMVFmDxJl7MQpSFGjIJWoKUVqcAFIQsZdzLY+G7COkFM0mxKdyU1KFJvmTNE4SHExIU+iTMSX9kk/SDWtT6OwBnWglKu8A4BJYlu6bFOOiVA84qJNKpipNAASkuCTxAploWln1UCQAcNJDkcMOppVLJEykLAMFXrYi8OSm7iIC5qi+VaPxGCL5O2ZDsJqH8/BwB1xnyhxO05JIAmocsQLhlykAjwJmIH/UIy3yeQS1HpoLlAFguz22T3ZbYLXPyhVJs5KpjKoShFyQF7wg2upYNoVi1aZLDkSpQZg4a6VNSoOkggEpfxSSlQ9xBELEV0ylkplqBCrLriHUXJXcQwLquVqnRTsxBaLKAbqDwq10OmunJ8RSSglph/qW3UwEkp6hwnL3j2T05mL2YlwQCxIOenjFcuhUkKUZ0w+rmDDnViFgP3ksQG6wFLQTUbxt7W4CwEKThPA5QpRSXI1SXyQMnm/vBYpptW7DiKcji1ttHkRhwffDE6epg0+pHElvVAnXBUWdTAh35O4d4mIqFS0EmbOW5Ufms5QCB9kAqBfAdwYCNMmILDe1mSnhYYyDrZ8cnSJdVNSSOOpHHMHCPFLo0wnRjjnmI4q1ufXT8DX0dgfcR/vMPpq1IPFNnLBCCGk9SDy0xgg6P4QDG9Ru33lYeMagXpLLLB05B0fPswmoWgW+tqwyUspnuClnhIAcq5NrlOuRHJNYv/GnsA2ZAfxV48mz9Lno7TVRU6VTp6uEn5ko04nCsZZJHvgGaEJM0esq3KjlTWl1OATbhOfDnzhSZ6CHvrUOrRtGAHQsGS/v8hHV1Std9PPL5nyD+7x90PSKo7tjNnlhqZJCi4SEkhncEE8u9AWOwW3ThU1QP+L3hgYZg3w1eO1HencKh6ocXsHv4T4jn5iIOw6pS5mZk1QMoKZcsJDvk3ANdnTmC8XFX3F/5VflAMTq3dhI3cxXCDwIuHk/uipnKKwooVVIuuUxlljzKA4dJIwNNOfO0qtn7wgmZMSLbbUlgepPXGIh0tWiSVpJqFMfaBXzPdYYH6+EBHkuS28q8rCMpSC6nNxFmAAMl8A+UImzFKCSfTEnhSbUJL2gl1Ybm5LDOPCLc7UDqFkzHO1weG/Gc4x5wj5YTj1c3L6IdmBLEA+H4wEJFSrdo/4okhQ7nEHtLq4cEZA5aw0sqAuvrGUVYCE3Jt6unQ8n8dcRaytqBSkAS5nG+bcJb6RfET4CkpZpSxJqlXqSllIHCQocRASCkG7J0ZJ0aK8LU+FVzAEdwah3fhy7jQag6xqU6QqAz0yQVrQyqpLjVIAAtBSL3RqbXwfa6NCEVikBimsIdwpSASXBSxASMaFuraRpI5AZufKUFFN1YcjiScZzjgwz8o0idICI7AJmLYE6sCYrl7QKgtO7mj1cw3AD2cWj7WXHX4xYzV2gnoCca4irXtITBNl7qcGlrN1oD8mQX72cQFYpe8mptXWJ3hODLNowVB1MyUjIY5LgQuomJCEXTasPxAtl9Ak8OvD3dTCpcxKlyh/WP3XUOEhlKJmFm8OXIcjDpqUS5aUk1DK4gSkFThdwSXGvDpzEA0lQIUd5WDIwUlw5wQLcs36wyudckELrEqCVgerL5USFENk6DlhtIdQngLTKxnQ7jibiHCycOSH8EjTWG70lIVdXBgcZcto7jm34wDqJ+6LlVWu7dr7hLaugsnTqPJsw2VYCt5WsSQeEghgCCRboXZ/N9MOTDaAL60vYtxxKD3Onu5a7IzoOkM2JSgG+tZyk4DsAC6hbkF2fk505AlVUCE5rSLgoKEsvkAN3XIGT7zFhJq90mz+oIQkG4ouKrs5YZIcAt/pFeual0Ma1gEJcDpoSLHPeJJ5xYU1RugpJNUvuquUlKjlKQwZPI5I6lXLQJOzNoiYq1pow/HLtHLm2vFp4GHZtIlAnLcupJdzgNccBvtGG9m7Q3imaaMPxotHLmAM8WngYXNowgTlgqJWguCXSGuPCnQd4/hAThGdrFtNI/qQbjbuxgjKjqBzURzwBmNHBAUUtzLS4n3CWt3cKJAItOGJN7g/ZERqeYFWkCq4U3AKBZWFKYs7vke8RpoICkokFa879GB3tMFONNTb+Ji7gggOAR2GK2oMtNwQVkEcKdWJYkeQc+6M9XzzNNyZdYm4FKrTaA3CHAfnd8emgadoGjMqplEp/4wghWbkghyeFSSG0SOeXGIstl1p4Je6ngBKRfMAfAPfPXA95gLWCCCARNXaknoCfhFcvaAmImp3c1LIXlmJx7BBPFnEWM5dqSpiWBLDUsNMRWTq8zEzUbqclpa82nLBmR1VnHlAVkyqS6CRWOhkkFLg6k3FiFakOIkUtSgytKkAKJ4km50zEEHTIJI910RDUGWoKI2gplJdNhUMajhBuHkWMdppdySq+uBdQZSSCyU3Y4HY/irEB2VUpCGvrQFEAKI4gzjQpcOFAkEchzBhVShKHF9YT9nIIClDW1vZJY8iOohImpIUl65lJZrC6QSMpFvK1veesOU8oKcBdakvdxBSRxKZg6eqnI1wTAInhO7BCq1gwZIYkoZnNuH4eLRgcsDHZUxF119YTLSVMUkvdw90JyeJ7R00xCd+FWpUa24IRcyFctFFLEpJKSfEgx2nFycLrioAHIUgE3AHKgwLq0J0B6PAIFqQGXWjBThuQIfTLFmbXxAi1RtUFNzTxg8O6zgJP0ftAe49Iq1klIF1cCyuIIUD3iQFBiS1zctMQ7KkAgq3lalwXBCgxSgFwCnXIbqQRyaAt9mVu8fE0MAeNFozyBbJgmUaUJnKBPGku7MO8cMB9IwbOrt6pXDNSAzbyWUDI5OAX5MYTOoUoTPWCXWlTucDCjhhjWAsYIQuYkakBs5LRFO1ZIAJmpbOSehIL9GKVDzBgJsEQPlmRn1qMFtcO7M/V2hz5SkuRvUP0uD4JSefUEeYaAlxHrqbeoKLlJcjKTarBBYEZDs3vit24pMxCpSpstIUWIV0SUlafB0kB9RdjlFRUSULWV+mIA3hWdMXISi0P3QEhJHRQeAuxsNFqk3zGUtK3vJU40AJy3NvfrmJK9mpJW6lm8JcXY4WYp+jpyig2XQJlLlr9IBNqh0Sr1iw7HS1U4pDfSbLhram2lLvJVUJIUAEIcNwglRBZ1Hr0AHvBU3YSFM65uH0mF8lyCeY8DCUbAQLTfNJS2TMJyOdpx+ES1bTlAPvEsU3gvgpYm4HmGCj7j0MNq2xIGDNTqpOvNJIUPMFKg3VJ6QEiXSgKuBVqosS44mfB8vzh+ItHtCVNfdrSpgCWOjkgP0yhQ90SngETV2pJZ2BLDXHKK2bX3pmp3U0AIXkBiWDMg/SLlvKLGcu1KizsCWGpbLYiumbQK0zUbqclkLNwDOwAZB+kXx5QFT6RYkgprlElibXKXCgSkgcgt3HNKYeo5YU6rqwG9XewSwvDi3IbhHvENyLSq0enpKrQ5BCQcB3bDYc/DmIJqrhn0xJ4QySWwBl2DuA5PU+6AUsJK7rq0d5muYPkgBnYYbl8DCpyAkWqVWmy5LpBYuoscDI5DwZ+sLStJlqf0scT5cqHEFC0qGnqx5XHrDCCMcddxc84fGlvv958oBNqEpSoGsWlQmC20n2WyAnQu46kDpDqVpBJeuOFa3NkEOAeYfHixYtgqQkzCSa3JLWk2gKCVtpwgHHgzPBKmplgTCawhKi4U50y5SQ5Tkf7BgCUhClhlVqSQWckNbyNwc6c3dxD8uqEq9I9JWbnJsuZxdanBGix4uIkS9putKWn5LOZYA83t08dImmYPpr/ALR+yAj7O2hesptnDBLrRanDA5tGXVpzAJgn0CUJqFpJeYgvpyCjhh9o/wC3iXIU/tKPmG/+oiuTKt9JVYpLpOScKa44DBhn8feQsPQkMQQ4IYglwRnDaczEZWxJBABl6PzV7RUVPnJJWtydbj1ixiFN2pLSCVEgBRST0Iuf/tPxHWAp5tLs9BKClL6FLLIyybWGAOEY8BHK6n2fL+cSkXAjVWhPFl8C5z551iwlbRpVkAW3K4soLlhdq2oCX90dXtGmTgkBgFd06KDhWBzfnBVBWVspbFpa3USQRMJDtcq1y7Wp8ilxpFbIq5hQg+iJItcoAXkqtuGhBL4JIIIZjkgbT5UkWhd+CSAbTrh8N4iKqVMQrhRVqDggDd5DDiAKgSDwk6+XKAqEz1qKUrozbxpHEvRwtKiGxcoL8UkJ8GXLRyFEnBw92M5IzgvaX6gKPdeNJL2vJQopUvJYh0npkBnwGf4w7J23JUlSgosnvcJxm19OpECkq2dTW22JttVLDHQFwUjOMLUB0uLM8cRs2mUpSBKSSkIKuHGqlI4uoKlKbUFT8wYWjbsgkC8ucjgVn8PCHflKW8xL5l2lWORAIIOhwRBCqPZsqUVGWhKSpriObOz9Wcw9KkJSVKDuogkkk6BgA+g8BhyTzMV0ntDJUU98Xc1JIA01J01GdPiHthAInIuSQ5DghxqH5iK5Wz7BNVvZyrkKDAuR4oDd7GIsZyLkqS5DghxqH5iK6Zs8oE1e9nKuQoWBTt/6fMKw2sBRiQo3KTMrxaU4KGcOlLgFGWCjjmAT4w5UVyyHSa3BVpLGvCm3CToUqPm7wgyljiCq5yHa1JGMB3B//dcxciUpaUnez0OXYpF2GSxFpYEpu98BAJmcLLqyDce4lwxPCUkfDLs3g/JC1zChF9YksXUZQSMOOJ0snqOekTk0am/4if8A2j9kK9DNjGdOuckKYvn2SAGIHJ4Bn5PXzqZ7tqEM2CHAt8dC+g1hS6NRcmonDiKgAgtq4DWuw01y0OmkJS2+nauCxfD/AGc6jHgIaXRKbhqJ4IBZ0uPBwUZb4wCU7OUG/qajQZs/0sYc4XNoiS4nz0u2iTy80HJz8YUukJIO/nBiksE4wGOCnQ5+J8IRM2eS4E+eEqKiQxfiL2glOAHI6jGcQEiiplpmPvpi0hKgULTzJDKCmGgBDZ1js6qUtFQky1ICUqAUrRWDlPhgH3wbOoyhT72asNosYy3F3RnH4xydUlaZ6TLWgJSoBSmZWFZSx8PxgGtrTWX85MQLHNqSRi4k4OThmY8ojTKsJTu1TphUhRdYlKc66kYbiSAdOGLSs2lLlFlkgkOAEkv8A3KKyftMXEicQCCQBLP2gNRkgpIy3LpAdpphlutU+YpNqU2qlk5KQq4BOQSHGcPy6xEzb1MKqcly/wA0R1BDtnTX8dDD0raKt4lPpLl2I3PUkAEuzuGcePVwlFbxA+lKIUAUp3BZiGbAfXI8ukA7XV4tC97MSFMGTLU+qnKUkuCyFdfIuIkUclUyUpKZ6zxd8pIUMaBzkMRr+cQ5O0X3Z9IJtAUoGSXOS+eRtxrCJe01EAmqZ3xuCenNvho76QFxT0K03+uUq7qO7r3c41Hw5Q2NmTLgfSJmCC3LDcJzkFj45161p2goBSTU8QUOLcHR1BQbnkp/t5vCVbRWE8NS+QnMgjLFWSz5CTljlusBcTqBav8AnKGGx56668o5TUC0ADfrUxBJIcnR055MPPJzFYquJYipIC+76g4ckDyyOesA2iRc9Tr3SJBcMzvyzcn4QE35Lm8qlY6cILHOXJc66GLURl5e0lEJ/ql91Rc04fHXOoD+bfHUJOIBE+XclSXIuBDjUOGceMV07ZtiZyr5qitKg1zkOAOANg4DRawQGVpSpTjeVrspQJAAbJSMA5YN4nloBJppCpiUyyqpQAlZJVa6nPdUydQFYbkI0MEBU09HYp99PIzwkE5L5yl+YPuEJ9AGWn1ACnLNzdye4/g3RmZouIIColUTBXrp+QA5BcMXBHDrr8YT6DkkVFTp0/HKNYuYICsNPxlYmTWuCihjb4gC3nCZtICgoEyckEuSAXa0JIynQ6sOvLlawQEOmkjeKWFLNwHCXCR4gEaw1MqVLTPSZS02pUATovBHC2ug+MWMEBTbZqlJXambMSqy61EsLByWJJSWchoiJnrWWFRPBAKvmE/RP2M6HB5xozHYDNemEhQM2e5IY7jkkPawToSrn0I0hUlSyM1E95iC3qWKbSScBLJUyVDlqG5Ro4IDMCtURifUFzypw3Q6o8D+POH96oBjOnm5JIaVkZb6PCXBwdX8I0EEBnZaylCTvKkjeXMUEqIQGKDhwlTg5/OOhS2VbNnutLh5acWqAUzpa4gEB8ZfSNDBAZiXMUs2CdVJuBD7pgC4Trbjz01MSPSFWCZfODOlt0Li4uClJYlklxhtOepv4IDNSkrU6ROqUsoZMsAMSl2cZDqf3HxEaQR2CAIIIIAggggCCCCAIIIIDgjsEEAQQQQBBBBAcJjsEEAQQQQBBBBAEBgggCCC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www.poslovni-savjetnik.com/sites/default/files/imagecache/slika_vijesti_velika/Narodne%20novine%20oglasni%20dio_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214290"/>
            <a:ext cx="3317928" cy="1860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4958" y="0"/>
            <a:ext cx="3318083" cy="140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572296" cy="500066"/>
          </a:xfrm>
        </p:spPr>
        <p:txBody>
          <a:bodyPr>
            <a:noAutofit/>
          </a:bodyPr>
          <a:lstStyle/>
          <a:p>
            <a:r>
              <a:rPr lang="hr-HR" sz="2700" dirty="0" smtClean="0">
                <a:solidFill>
                  <a:srgbClr val="002060"/>
                </a:solidFill>
              </a:rPr>
              <a:t>Procjena kvalitete bešavnog uveza</a:t>
            </a:r>
            <a:endParaRPr lang="en-US" sz="2700" dirty="0">
              <a:solidFill>
                <a:srgbClr val="00206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2000264" cy="2217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00174"/>
            <a:ext cx="1582873" cy="121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928670"/>
            <a:ext cx="1714512" cy="1910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2844" y="2714620"/>
            <a:ext cx="121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obrade</a:t>
            </a:r>
          </a:p>
          <a:p>
            <a:r>
              <a:rPr lang="hr-HR" sz="1400" dirty="0" smtClean="0"/>
              <a:t>hrpta KB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2835471"/>
            <a:ext cx="1220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kidanja</a:t>
            </a:r>
            <a:endParaRPr lang="en-US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3" y="4357694"/>
            <a:ext cx="205591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000504"/>
            <a:ext cx="1785950" cy="1938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786322"/>
            <a:ext cx="1687723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5786446" y="1357298"/>
          <a:ext cx="3192943" cy="525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7158" y="85723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/>
              <a:t>Bn</a:t>
            </a:r>
            <a:r>
              <a:rPr lang="hr-HR" sz="2400" b="1" dirty="0" smtClean="0"/>
              <a:t>_80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6072206"/>
            <a:ext cx="121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obrade</a:t>
            </a:r>
          </a:p>
          <a:p>
            <a:r>
              <a:rPr lang="hr-HR" sz="1400" dirty="0" smtClean="0"/>
              <a:t>hrpta KB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5978743"/>
            <a:ext cx="1220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kidanja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428625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/>
              <a:t>Bn</a:t>
            </a:r>
            <a:r>
              <a:rPr lang="hr-HR" sz="2400" b="1" dirty="0" smtClean="0"/>
              <a:t>_100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572296" cy="500066"/>
          </a:xfrm>
        </p:spPr>
        <p:txBody>
          <a:bodyPr>
            <a:noAutofit/>
          </a:bodyPr>
          <a:lstStyle/>
          <a:p>
            <a:r>
              <a:rPr lang="hr-HR" sz="2700" dirty="0" smtClean="0">
                <a:solidFill>
                  <a:srgbClr val="002060"/>
                </a:solidFill>
              </a:rPr>
              <a:t>Procjena kvalitete bešavnog uveza</a:t>
            </a:r>
            <a:endParaRPr lang="en-US" sz="2700" dirty="0">
              <a:solidFill>
                <a:srgbClr val="00206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2000264" cy="2217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00174"/>
            <a:ext cx="1582873" cy="121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844" y="2714620"/>
            <a:ext cx="121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obrade</a:t>
            </a:r>
          </a:p>
          <a:p>
            <a:r>
              <a:rPr lang="hr-HR" sz="1400" dirty="0" smtClean="0"/>
              <a:t>hrpta KB</a:t>
            </a:r>
            <a:endParaRPr lang="en-US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3" y="4357694"/>
            <a:ext cx="205591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786322"/>
            <a:ext cx="1687723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57158" y="85723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/>
              <a:t>Bn</a:t>
            </a:r>
            <a:r>
              <a:rPr lang="hr-HR" sz="2400" b="1" dirty="0" smtClean="0"/>
              <a:t>_80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6072206"/>
            <a:ext cx="121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obrade</a:t>
            </a:r>
          </a:p>
          <a:p>
            <a:r>
              <a:rPr lang="hr-HR" sz="1400" dirty="0" smtClean="0"/>
              <a:t>hrpta KB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428625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/>
              <a:t>Bn</a:t>
            </a:r>
            <a:r>
              <a:rPr lang="hr-HR" sz="2400" b="1" dirty="0" smtClean="0"/>
              <a:t>_100</a:t>
            </a:r>
            <a:endParaRPr lang="en-US" sz="2400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857620" y="1285860"/>
          <a:ext cx="5000659" cy="5157080"/>
        </p:xfrm>
        <a:graphic>
          <a:graphicData uri="http://schemas.openxmlformats.org/drawingml/2006/table">
            <a:tbl>
              <a:tblPr/>
              <a:tblGrid>
                <a:gridCol w="2712918"/>
                <a:gridCol w="930420"/>
                <a:gridCol w="672045"/>
                <a:gridCol w="685276"/>
              </a:tblGrid>
              <a:tr h="224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Calibri"/>
                          <a:ea typeface="Calibri"/>
                          <a:cs typeface="Times New Roman"/>
                        </a:rPr>
                        <a:t>Svojstva</a:t>
                      </a: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dirty="0" err="1">
                          <a:latin typeface="Calibri"/>
                          <a:ea typeface="Calibri"/>
                          <a:cs typeface="Times New Roman"/>
                        </a:rPr>
                        <a:t>papira</a:t>
                      </a: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300" b="1" dirty="0" smtClean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ISO 187:1990)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Standard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Bn_80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Bn_100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4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Debljina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, µm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ISO 534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  <a:endParaRPr lang="en-US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Specifični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volume, g/cm</a:t>
                      </a:r>
                      <a:r>
                        <a:rPr lang="en-US" sz="1200" baseline="30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ISO 534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Udio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pepela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TAPPI 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Udio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CaCO</a:t>
                      </a:r>
                      <a:r>
                        <a:rPr lang="en-US" sz="12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TAPI 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Površinska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hrapavost-Bendtsen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A, ml/min</a:t>
                      </a:r>
                    </a:p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, ml/min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ISO 2494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Indeks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čvrstoće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CD, Nm/g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ISO 1924-2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Linijska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deformacija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CD,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ISO 1924-2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Naprezanje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CD,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MPa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ISO 2758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Modul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elastičnosti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MD, mNm</a:t>
                      </a:r>
                      <a:r>
                        <a:rPr lang="en-US" sz="12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/g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ISO 2758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Indeks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cijepanja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CD, Nm/g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ISO 1974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3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1" dirty="0" err="1">
                          <a:latin typeface="Calibri"/>
                          <a:ea typeface="Calibri"/>
                          <a:cs typeface="Times New Roman"/>
                        </a:rPr>
                        <a:t>Bezdrvni</a:t>
                      </a:r>
                      <a:r>
                        <a:rPr lang="en-US" sz="13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i="1" dirty="0" err="1">
                          <a:latin typeface="Calibri"/>
                          <a:ea typeface="Calibri"/>
                          <a:cs typeface="Times New Roman"/>
                        </a:rPr>
                        <a:t>nepremazani</a:t>
                      </a:r>
                      <a:r>
                        <a:rPr lang="en-US" sz="13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i="1" dirty="0" err="1">
                          <a:latin typeface="Calibri"/>
                          <a:ea typeface="Calibri"/>
                          <a:cs typeface="Times New Roman"/>
                        </a:rPr>
                        <a:t>papiri</a:t>
                      </a:r>
                      <a:r>
                        <a:rPr lang="en-US" sz="1300" b="1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i="1" dirty="0" err="1">
                          <a:latin typeface="Calibri"/>
                          <a:ea typeface="Calibri"/>
                          <a:cs typeface="Times New Roman"/>
                        </a:rPr>
                        <a:t>masno</a:t>
                      </a:r>
                      <a:r>
                        <a:rPr lang="en-US" sz="13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i="1" dirty="0" err="1">
                          <a:latin typeface="Calibri"/>
                          <a:ea typeface="Calibri"/>
                          <a:cs typeface="Times New Roman"/>
                        </a:rPr>
                        <a:t>mljevenje</a:t>
                      </a:r>
                      <a:r>
                        <a:rPr lang="en-US" sz="1300" b="1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300" b="1" i="1" dirty="0" err="1">
                          <a:latin typeface="Calibri"/>
                          <a:ea typeface="Calibri"/>
                          <a:cs typeface="Times New Roman"/>
                        </a:rPr>
                        <a:t>čista</a:t>
                      </a:r>
                      <a:r>
                        <a:rPr lang="en-US" sz="13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i="1" dirty="0" err="1">
                          <a:latin typeface="Calibri"/>
                          <a:ea typeface="Calibri"/>
                          <a:cs typeface="Times New Roman"/>
                        </a:rPr>
                        <a:t>tehnička</a:t>
                      </a:r>
                      <a:r>
                        <a:rPr lang="en-US" sz="13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i="1" dirty="0" err="1">
                          <a:latin typeface="Calibri"/>
                          <a:ea typeface="Calibri"/>
                          <a:cs typeface="Times New Roman"/>
                        </a:rPr>
                        <a:t>celuloza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0"/>
            <a:ext cx="2722579" cy="115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572296" cy="500066"/>
          </a:xfrm>
        </p:spPr>
        <p:txBody>
          <a:bodyPr>
            <a:noAutofit/>
          </a:bodyPr>
          <a:lstStyle/>
          <a:p>
            <a:r>
              <a:rPr lang="hr-HR" sz="2700" dirty="0" smtClean="0">
                <a:solidFill>
                  <a:srgbClr val="002060"/>
                </a:solidFill>
              </a:rPr>
              <a:t>Procjena kvalitete bešavnog uveza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714620"/>
            <a:ext cx="121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obrade</a:t>
            </a:r>
          </a:p>
          <a:p>
            <a:r>
              <a:rPr lang="hr-HR" sz="1400" dirty="0" smtClean="0"/>
              <a:t>hrpta KB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2835471"/>
            <a:ext cx="1220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kidanja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895633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Bp_115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6072206"/>
            <a:ext cx="121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obrade</a:t>
            </a:r>
          </a:p>
          <a:p>
            <a:r>
              <a:rPr lang="hr-HR" sz="1400" dirty="0" smtClean="0"/>
              <a:t>hrpta KB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5978743"/>
            <a:ext cx="1220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kidanja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428625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Bp_150</a:t>
            </a:r>
            <a:endParaRPr lang="en-US" sz="2400" b="1" dirty="0"/>
          </a:p>
        </p:txBody>
      </p:sp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5857884" y="1000108"/>
          <a:ext cx="311413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142985"/>
            <a:ext cx="2071701" cy="228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852219"/>
            <a:ext cx="1785950" cy="2005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471" y="1500174"/>
            <a:ext cx="1610009" cy="121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2081" y="4143380"/>
            <a:ext cx="2181225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3857628"/>
            <a:ext cx="1875951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996" y="4786322"/>
            <a:ext cx="1670922" cy="1285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572296" cy="500066"/>
          </a:xfrm>
        </p:spPr>
        <p:txBody>
          <a:bodyPr>
            <a:noAutofit/>
          </a:bodyPr>
          <a:lstStyle/>
          <a:p>
            <a:r>
              <a:rPr lang="hr-HR" sz="2700" dirty="0" smtClean="0">
                <a:solidFill>
                  <a:srgbClr val="002060"/>
                </a:solidFill>
              </a:rPr>
              <a:t>Procjena kvalitete bešavnog uveza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714620"/>
            <a:ext cx="121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obrade</a:t>
            </a:r>
          </a:p>
          <a:p>
            <a:r>
              <a:rPr lang="hr-HR" sz="1400" dirty="0" smtClean="0"/>
              <a:t>hrpta KB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895633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Bp_115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6072206"/>
            <a:ext cx="121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obrade</a:t>
            </a:r>
          </a:p>
          <a:p>
            <a:r>
              <a:rPr lang="hr-HR" sz="1400" dirty="0" smtClean="0"/>
              <a:t>hrpta KB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428625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Bp_150</a:t>
            </a:r>
            <a:endParaRPr lang="en-US" sz="24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5"/>
            <a:ext cx="2071701" cy="2286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71" y="1500174"/>
            <a:ext cx="1610009" cy="121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2081" y="4143380"/>
            <a:ext cx="2181225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996" y="4786322"/>
            <a:ext cx="1670922" cy="1285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929058" y="1500174"/>
          <a:ext cx="4929222" cy="4691094"/>
        </p:xfrm>
        <a:graphic>
          <a:graphicData uri="http://schemas.openxmlformats.org/drawingml/2006/table">
            <a:tbl>
              <a:tblPr/>
              <a:tblGrid>
                <a:gridCol w="2500330"/>
                <a:gridCol w="928694"/>
                <a:gridCol w="714380"/>
                <a:gridCol w="785818"/>
              </a:tblGrid>
              <a:tr h="472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Calibri"/>
                          <a:cs typeface="Times New Roman"/>
                        </a:rPr>
                        <a:t>Svojstva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Calibri"/>
                          <a:cs typeface="Times New Roman"/>
                        </a:rPr>
                        <a:t>papira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200" b="1" dirty="0" smtClean="0"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(ISO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187:1990)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Standard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Bps_115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Bpm_150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7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Debljina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, µm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ISO 534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  <a:endParaRPr lang="en-US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Specifični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volume, g/cm</a:t>
                      </a:r>
                      <a:r>
                        <a:rPr lang="en-US" sz="1200" baseline="30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ISO 534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Udio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pepela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TAPPI 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Udio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CaCO</a:t>
                      </a:r>
                      <a:r>
                        <a:rPr lang="en-US" sz="12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TAPI 413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7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Calibri"/>
                          <a:ea typeface="Calibri"/>
                          <a:cs typeface="Times New Roman"/>
                        </a:rPr>
                        <a:t>Površinska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latin typeface="Calibri"/>
                          <a:ea typeface="Calibri"/>
                          <a:cs typeface="Times New Roman"/>
                        </a:rPr>
                        <a:t>hrapavost-Bendtsen</a:t>
                      </a: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A,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ml/min</a:t>
                      </a:r>
                      <a:endParaRPr lang="hr-HR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B, ml/min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ISO 2494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++++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Indeks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čvrstoće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CD, Nm/g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ISO 1924-2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Linijska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deformacija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CD,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ISO 1924-2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Naprezanje CD, MPa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ISO 2758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Modul elastičnosti MD, mNm</a:t>
                      </a:r>
                      <a:r>
                        <a:rPr lang="en-US" sz="1200" baseline="30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/g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ISO 2758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Indeks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Calibri"/>
                          <a:cs typeface="Times New Roman"/>
                        </a:rPr>
                        <a:t>cijepanja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 CD, Nm/g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ISO 1974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1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 err="1" smtClean="0">
                          <a:latin typeface="Calibri"/>
                          <a:ea typeface="Calibri"/>
                          <a:cs typeface="Times New Roman"/>
                        </a:rPr>
                        <a:t>Bezdrvni</a:t>
                      </a:r>
                      <a:r>
                        <a:rPr lang="en-US" sz="1100" b="1" i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i="1" dirty="0" err="1">
                          <a:latin typeface="Calibri"/>
                          <a:ea typeface="Calibri"/>
                          <a:cs typeface="Times New Roman"/>
                        </a:rPr>
                        <a:t>površinski</a:t>
                      </a:r>
                      <a:r>
                        <a:rPr lang="en-US" sz="11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i="1" dirty="0" err="1">
                          <a:latin typeface="Calibri"/>
                          <a:ea typeface="Calibri"/>
                          <a:cs typeface="Times New Roman"/>
                        </a:rPr>
                        <a:t>premazani</a:t>
                      </a:r>
                      <a:r>
                        <a:rPr lang="en-US" sz="11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i="1" dirty="0" err="1">
                          <a:latin typeface="Calibri"/>
                          <a:ea typeface="Calibri"/>
                          <a:cs typeface="Times New Roman"/>
                        </a:rPr>
                        <a:t>papiri</a:t>
                      </a:r>
                      <a:r>
                        <a:rPr lang="en-US" sz="1100" b="1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b="1" i="1" dirty="0" err="1">
                          <a:latin typeface="Calibri"/>
                          <a:ea typeface="Calibri"/>
                          <a:cs typeface="Times New Roman"/>
                        </a:rPr>
                        <a:t>masno</a:t>
                      </a:r>
                      <a:r>
                        <a:rPr lang="en-US" sz="11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i="1" dirty="0" err="1" smtClean="0">
                          <a:latin typeface="Calibri"/>
                          <a:ea typeface="Calibri"/>
                          <a:cs typeface="Times New Roman"/>
                        </a:rPr>
                        <a:t>mljevenje</a:t>
                      </a:r>
                      <a:r>
                        <a:rPr lang="en-US" sz="1100" b="1" i="1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hr-HR" sz="1100" b="1" i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i="1" dirty="0" err="1" smtClean="0">
                          <a:latin typeface="Calibri"/>
                          <a:ea typeface="Calibri"/>
                          <a:cs typeface="Times New Roman"/>
                        </a:rPr>
                        <a:t>čista</a:t>
                      </a:r>
                      <a:r>
                        <a:rPr lang="en-US" sz="1100" b="1" i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i="1" dirty="0" err="1">
                          <a:latin typeface="Calibri"/>
                          <a:ea typeface="Calibri"/>
                          <a:cs typeface="Times New Roman"/>
                        </a:rPr>
                        <a:t>tehnička</a:t>
                      </a:r>
                      <a:r>
                        <a:rPr lang="en-US" sz="11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i="1" dirty="0" err="1">
                          <a:latin typeface="Calibri"/>
                          <a:ea typeface="Calibri"/>
                          <a:cs typeface="Times New Roman"/>
                        </a:rPr>
                        <a:t>celuloza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1 parametri knji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714488"/>
            <a:ext cx="1285884" cy="1888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4500594" cy="928694"/>
          </a:xfrm>
        </p:spPr>
        <p:txBody>
          <a:bodyPr>
            <a:noAutofit/>
          </a:bodyPr>
          <a:lstStyle/>
          <a:p>
            <a:pPr algn="ctr"/>
            <a:r>
              <a:rPr lang="hr-HR" sz="2800" dirty="0" smtClean="0">
                <a:solidFill>
                  <a:srgbClr val="002060"/>
                </a:solidFill>
              </a:rPr>
              <a:t>Opći “snimak” proizvoda u knjigoveškoj proizvodnji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 descr="2014-03-20 08.30.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0694" y="0"/>
            <a:ext cx="4190997" cy="31432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1643050"/>
            <a:ext cx="2857520" cy="5357826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Obilježja knjige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Naklada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Vrsta uveza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 uveza: </a:t>
            </a:r>
            <a:r>
              <a:rPr lang="hr-HR" sz="2600" b="1" i="1" dirty="0" smtClean="0">
                <a:solidFill>
                  <a:schemeClr val="tx2">
                    <a:lumMod val="50000"/>
                  </a:schemeClr>
                </a:solidFill>
              </a:rPr>
              <a:t>Bešavni, </a:t>
            </a:r>
            <a:r>
              <a:rPr lang="hr-H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šivani, mehanički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Vrsta i </a:t>
            </a:r>
            <a:r>
              <a:rPr lang="hr-HR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gramatura</a:t>
            </a: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papira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Vrsta ljepila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Vrsta uvezne jedinice</a:t>
            </a:r>
          </a:p>
          <a:p>
            <a:endParaRPr lang="hr-HR" b="1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3988362"/>
            <a:ext cx="5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 smtClean="0">
                <a:solidFill>
                  <a:srgbClr val="002060"/>
                </a:solidFill>
              </a:rPr>
              <a:t>Meki uvez</a:t>
            </a:r>
            <a:r>
              <a:rPr lang="hr-HR" b="1" dirty="0" smtClean="0">
                <a:solidFill>
                  <a:srgbClr val="002060"/>
                </a:solidFill>
              </a:rPr>
              <a:t>,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knjige za višekratnu upotrebu (</a:t>
            </a:r>
            <a:r>
              <a:rPr lang="hr-H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II.klasa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4684" y="5299777"/>
            <a:ext cx="5857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 smtClean="0">
                <a:solidFill>
                  <a:schemeClr val="tx2">
                    <a:lumMod val="50000"/>
                  </a:schemeClr>
                </a:solidFill>
              </a:rPr>
              <a:t>Tvrdi uvez</a:t>
            </a:r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</a:p>
          <a:p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knjige za trajnu </a:t>
            </a: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upotrebu</a:t>
            </a:r>
            <a:endParaRPr lang="hr-H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sz="1400" dirty="0" smtClean="0">
                <a:solidFill>
                  <a:srgbClr val="002060"/>
                </a:solidFill>
              </a:rPr>
              <a:t>          </a:t>
            </a:r>
            <a:r>
              <a:rPr lang="hr-HR" sz="1400" dirty="0" err="1" smtClean="0">
                <a:solidFill>
                  <a:srgbClr val="002060"/>
                </a:solidFill>
              </a:rPr>
              <a:t>Blockbuster</a:t>
            </a:r>
            <a:r>
              <a:rPr lang="hr-HR" sz="1400" dirty="0" smtClean="0">
                <a:solidFill>
                  <a:srgbClr val="002060"/>
                </a:solidFill>
              </a:rPr>
              <a:t> (</a:t>
            </a:r>
            <a:r>
              <a:rPr lang="hr-HR" sz="1400" dirty="0" err="1" smtClean="0">
                <a:solidFill>
                  <a:srgbClr val="002060"/>
                </a:solidFill>
              </a:rPr>
              <a:t>Harry</a:t>
            </a:r>
            <a:r>
              <a:rPr lang="hr-HR" sz="1400" dirty="0" smtClean="0">
                <a:solidFill>
                  <a:srgbClr val="002060"/>
                </a:solidFill>
              </a:rPr>
              <a:t> </a:t>
            </a:r>
            <a:r>
              <a:rPr lang="hr-HR" sz="1400" dirty="0" err="1" smtClean="0">
                <a:solidFill>
                  <a:srgbClr val="002060"/>
                </a:solidFill>
              </a:rPr>
              <a:t>Poter</a:t>
            </a:r>
            <a:r>
              <a:rPr lang="hr-HR" sz="1400" dirty="0" smtClean="0">
                <a:solidFill>
                  <a:srgbClr val="002060"/>
                </a:solidFill>
              </a:rPr>
              <a:t>, Lord </a:t>
            </a:r>
            <a:r>
              <a:rPr lang="hr-HR" sz="1400" dirty="0" err="1" smtClean="0">
                <a:solidFill>
                  <a:srgbClr val="002060"/>
                </a:solidFill>
              </a:rPr>
              <a:t>of</a:t>
            </a:r>
            <a:r>
              <a:rPr lang="hr-HR" sz="1400" dirty="0" smtClean="0">
                <a:solidFill>
                  <a:srgbClr val="002060"/>
                </a:solidFill>
              </a:rPr>
              <a:t> </a:t>
            </a:r>
            <a:r>
              <a:rPr lang="hr-HR" sz="1400" dirty="0" err="1" smtClean="0">
                <a:solidFill>
                  <a:srgbClr val="002060"/>
                </a:solidFill>
              </a:rPr>
              <a:t>Rings</a:t>
            </a:r>
            <a:r>
              <a:rPr lang="hr-HR" sz="14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hr-HR" sz="1200" i="1" dirty="0" smtClean="0">
                <a:solidFill>
                  <a:srgbClr val="002060"/>
                </a:solidFill>
              </a:rPr>
              <a:t>***forma bešavnog uveza s elastičnim ljepilom</a:t>
            </a:r>
            <a:endParaRPr lang="en-US" sz="1200" i="1" dirty="0">
              <a:solidFill>
                <a:srgbClr val="002060"/>
              </a:solidFill>
            </a:endParaRPr>
          </a:p>
        </p:txBody>
      </p:sp>
      <p:pic>
        <p:nvPicPr>
          <p:cNvPr id="14340" name="Picture 4" descr="https://encrypted-tbn2.gstatic.com/images?q=tbn:ANd9GcQlM_LfW_3NJ5F0qHFk5AeL9H0vmpsfq1VZdBAWj1UJIt46n96_T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219700"/>
            <a:ext cx="2790825" cy="16383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0398" y="435769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002060"/>
                </a:solidFill>
              </a:rPr>
              <a:t>školski udžbenici, beletristika, popularna psihologija, </a:t>
            </a:r>
            <a:r>
              <a:rPr lang="hr-HR" sz="1600" i="1" dirty="0" err="1" smtClean="0">
                <a:solidFill>
                  <a:srgbClr val="002060"/>
                </a:solidFill>
              </a:rPr>
              <a:t>bojanke</a:t>
            </a:r>
            <a:r>
              <a:rPr lang="hr-HR" sz="1600" i="1" dirty="0" smtClean="0">
                <a:solidFill>
                  <a:srgbClr val="002060"/>
                </a:solidFill>
              </a:rPr>
              <a:t>, radni listići, rječnici, almanasi, bilježnice, putopisi, časopisi, lektira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748645" y="2563651"/>
            <a:ext cx="1462092" cy="78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05942" y="3271633"/>
            <a:ext cx="918468" cy="35176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3225486" y="1696710"/>
            <a:ext cx="205837" cy="1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H="1">
            <a:off x="3177930" y="1723833"/>
            <a:ext cx="200909" cy="145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51297" y="1637614"/>
            <a:ext cx="124508" cy="64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4227245" y="3398197"/>
            <a:ext cx="226742" cy="12638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286248" y="3346851"/>
            <a:ext cx="754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opseg KB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429124" y="2561033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V</a:t>
            </a:r>
            <a:r>
              <a:rPr lang="hr-HR" sz="1000" dirty="0" smtClean="0"/>
              <a:t>KB</a:t>
            </a:r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3357554" y="3418289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Š</a:t>
            </a:r>
            <a:r>
              <a:rPr lang="hr-HR" sz="1000" dirty="0" smtClean="0"/>
              <a:t>KB</a:t>
            </a:r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3299062" y="1418025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err="1" smtClean="0"/>
              <a:t>dH</a:t>
            </a:r>
            <a:r>
              <a:rPr lang="hr-HR" sz="1000" dirty="0" err="1" smtClean="0"/>
              <a:t>KB</a:t>
            </a:r>
            <a:endParaRPr lang="en-US" sz="1000" dirty="0"/>
          </a:p>
        </p:txBody>
      </p:sp>
      <p:sp>
        <p:nvSpPr>
          <p:cNvPr id="74" name="Down Arrow 73"/>
          <p:cNvSpPr/>
          <p:nvPr/>
        </p:nvSpPr>
        <p:spPr>
          <a:xfrm>
            <a:off x="6000760" y="2857496"/>
            <a:ext cx="285752" cy="71438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7643834" y="2571744"/>
            <a:ext cx="285752" cy="1428760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2499211" y="2527013"/>
            <a:ext cx="1390650" cy="732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16200000">
            <a:off x="2568476" y="2414883"/>
            <a:ext cx="1045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tok vlakanaca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1618" y="0"/>
            <a:ext cx="2758298" cy="11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572296" cy="500066"/>
          </a:xfrm>
        </p:spPr>
        <p:txBody>
          <a:bodyPr>
            <a:noAutofit/>
          </a:bodyPr>
          <a:lstStyle/>
          <a:p>
            <a:r>
              <a:rPr lang="hr-HR" sz="2700" dirty="0" smtClean="0">
                <a:solidFill>
                  <a:srgbClr val="002060"/>
                </a:solidFill>
              </a:rPr>
              <a:t>Procjena kvalitete bešavnog uveza</a:t>
            </a:r>
            <a:endParaRPr lang="en-US" sz="2700" dirty="0">
              <a:solidFill>
                <a:srgbClr val="00206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2000264" cy="2217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00174"/>
            <a:ext cx="1582873" cy="121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928670"/>
            <a:ext cx="1714512" cy="1910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2844" y="2714620"/>
            <a:ext cx="121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obrade</a:t>
            </a:r>
          </a:p>
          <a:p>
            <a:r>
              <a:rPr lang="hr-HR" sz="1400" dirty="0" smtClean="0"/>
              <a:t>hrpta KB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2835471"/>
            <a:ext cx="1220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kidanja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85723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/>
              <a:t>Bn</a:t>
            </a:r>
            <a:r>
              <a:rPr lang="hr-HR" sz="2400" b="1" dirty="0" smtClean="0"/>
              <a:t>_80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6072206"/>
            <a:ext cx="121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obrade</a:t>
            </a:r>
          </a:p>
          <a:p>
            <a:r>
              <a:rPr lang="hr-HR" sz="1400" dirty="0" smtClean="0"/>
              <a:t>hrpta KB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4744" y="5978743"/>
            <a:ext cx="1220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/>
              <a:t>Nakon kidanja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428625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V_80</a:t>
            </a:r>
            <a:endParaRPr lang="en-US" sz="24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286256"/>
            <a:ext cx="2143140" cy="2366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000504"/>
            <a:ext cx="1785950" cy="1973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786322"/>
            <a:ext cx="1643074" cy="12447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4" name="Chart 23"/>
          <p:cNvGraphicFramePr>
            <a:graphicFrameLocks/>
          </p:cNvGraphicFramePr>
          <p:nvPr/>
        </p:nvGraphicFramePr>
        <p:xfrm>
          <a:off x="5762453" y="1082431"/>
          <a:ext cx="3381547" cy="577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Smiley Face 24"/>
          <p:cNvSpPr/>
          <p:nvPr/>
        </p:nvSpPr>
        <p:spPr>
          <a:xfrm>
            <a:off x="8358214" y="2928934"/>
            <a:ext cx="642910" cy="571504"/>
          </a:xfrm>
          <a:prstGeom prst="smileyFace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572296" cy="500066"/>
          </a:xfrm>
        </p:spPr>
        <p:txBody>
          <a:bodyPr>
            <a:noAutofit/>
          </a:bodyPr>
          <a:lstStyle/>
          <a:p>
            <a:r>
              <a:rPr lang="hr-HR" sz="2700" dirty="0" smtClean="0">
                <a:solidFill>
                  <a:srgbClr val="002060"/>
                </a:solidFill>
              </a:rPr>
              <a:t>Procjena kvalitete bešavnog uveza</a:t>
            </a:r>
            <a:endParaRPr lang="en-US" sz="2700" dirty="0">
              <a:solidFill>
                <a:srgbClr val="00206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4282" y="4626422"/>
            <a:ext cx="2560397" cy="1945850"/>
            <a:chOff x="142844" y="4286256"/>
            <a:chExt cx="3429024" cy="2428892"/>
          </a:xfrm>
        </p:grpSpPr>
        <p:pic>
          <p:nvPicPr>
            <p:cNvPr id="819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71604" y="4497651"/>
              <a:ext cx="2000264" cy="22174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44" y="4783403"/>
              <a:ext cx="1582873" cy="12144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42844" y="5997849"/>
              <a:ext cx="1210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 smtClean="0"/>
                <a:t>Nakon obrade</a:t>
              </a:r>
            </a:p>
            <a:p>
              <a:r>
                <a:rPr lang="hr-HR" sz="1400" dirty="0" smtClean="0"/>
                <a:t>hrpta KB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7158" y="4286256"/>
              <a:ext cx="1268508" cy="47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err="1" smtClean="0"/>
                <a:t>Bn</a:t>
              </a:r>
              <a:r>
                <a:rPr lang="hr-HR" b="1" dirty="0" smtClean="0"/>
                <a:t>_80</a:t>
              </a:r>
              <a:endParaRPr lang="en-US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86512" y="4728493"/>
            <a:ext cx="2560398" cy="1857388"/>
            <a:chOff x="5500694" y="4419814"/>
            <a:chExt cx="3500462" cy="2366772"/>
          </a:xfrm>
        </p:grpSpPr>
        <p:sp>
          <p:nvSpPr>
            <p:cNvPr id="13" name="TextBox 12"/>
            <p:cNvSpPr txBox="1"/>
            <p:nvPr/>
          </p:nvSpPr>
          <p:spPr>
            <a:xfrm>
              <a:off x="5500694" y="6205764"/>
              <a:ext cx="1210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 smtClean="0"/>
                <a:t>Nakon obrade</a:t>
              </a:r>
            </a:p>
            <a:p>
              <a:r>
                <a:rPr lang="hr-HR" sz="1400" dirty="0" smtClean="0"/>
                <a:t>hrpta KB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72132" y="4419815"/>
              <a:ext cx="1214446" cy="489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V_80</a:t>
              </a:r>
              <a:endParaRPr lang="en-US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16" y="4419814"/>
              <a:ext cx="2143140" cy="23667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00694" y="4919880"/>
              <a:ext cx="1643074" cy="12447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57158" y="785794"/>
          <a:ext cx="8143932" cy="3357585"/>
        </p:xfrm>
        <a:graphic>
          <a:graphicData uri="http://schemas.openxmlformats.org/drawingml/2006/table">
            <a:tbl>
              <a:tblPr/>
              <a:tblGrid>
                <a:gridCol w="3885697"/>
                <a:gridCol w="1314840"/>
                <a:gridCol w="980363"/>
                <a:gridCol w="981516"/>
                <a:gridCol w="981516"/>
              </a:tblGrid>
              <a:tr h="230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latin typeface="Calibri"/>
                          <a:ea typeface="Calibri"/>
                          <a:cs typeface="Times New Roman"/>
                        </a:rPr>
                        <a:t>Svojstva</a:t>
                      </a: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b="1" dirty="0" err="1">
                          <a:latin typeface="Calibri"/>
                          <a:ea typeface="Calibri"/>
                          <a:cs typeface="Times New Roman"/>
                        </a:rPr>
                        <a:t>papira</a:t>
                      </a: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(ISO 187:1990)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Standard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Bn_80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Bn_100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V80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8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Debljina, µm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ISO 534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Specifični volume, g/cm</a:t>
                      </a:r>
                      <a:r>
                        <a:rPr lang="en-US" sz="1300" baseline="30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ISO 534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Udio pepela, 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TAPPI 413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Udio CaCO</a:t>
                      </a:r>
                      <a:r>
                        <a:rPr lang="en-US" sz="1300" baseline="-25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, 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TAPI 413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Površinska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hrapavost-Bendtsen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A, ml/min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</a:t>
                      </a:r>
                      <a:r>
                        <a:rPr lang="en-US" sz="13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, ml/min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ISO 2494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+++++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+++++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Indeks čvrstoće CD, Nm/g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ISO 1924-2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Linijska deformacija CD, %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ISO 1924-2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Naprezanje CD, MPa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ISO 2758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Modul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Calibri"/>
                          <a:ea typeface="Calibri"/>
                          <a:cs typeface="Times New Roman"/>
                        </a:rPr>
                        <a:t>elastičnosti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 MD, mNm</a:t>
                      </a:r>
                      <a:r>
                        <a:rPr lang="en-US" sz="13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300" dirty="0">
                          <a:latin typeface="Calibri"/>
                          <a:ea typeface="Calibri"/>
                          <a:cs typeface="Times New Roman"/>
                        </a:rPr>
                        <a:t>/g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ISO 2758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Indeks cijepanja CD, Nm/g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Calibri"/>
                          <a:ea typeface="Calibri"/>
                          <a:cs typeface="Times New Roman"/>
                        </a:rPr>
                        <a:t>ISO 1974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++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97247" marR="97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000232" y="4214818"/>
            <a:ext cx="6500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*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Voluminozni</a:t>
            </a:r>
            <a:r>
              <a:rPr kumimoji="0" lang="hr-HR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tehnička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celuloza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udjelom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drvenjače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većim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10%,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posno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mljevenje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86116" y="4727626"/>
            <a:ext cx="2491198" cy="1863021"/>
            <a:chOff x="7143769" y="428605"/>
            <a:chExt cx="3484678" cy="2428891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2528" y="500042"/>
              <a:ext cx="2055919" cy="23574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43769" y="928670"/>
              <a:ext cx="1687723" cy="12858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7143769" y="2214554"/>
              <a:ext cx="12105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dirty="0" smtClean="0"/>
                <a:t>Nakon obrade</a:t>
              </a:r>
            </a:p>
            <a:p>
              <a:r>
                <a:rPr lang="hr-HR" sz="1400" dirty="0" smtClean="0"/>
                <a:t>hrpta KB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215207" y="428605"/>
              <a:ext cx="1627324" cy="48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err="1" smtClean="0"/>
                <a:t>Bn</a:t>
              </a:r>
              <a:r>
                <a:rPr lang="hr-HR" b="1" dirty="0" smtClean="0"/>
                <a:t>_100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85720" y="571480"/>
          <a:ext cx="857256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4958" y="0"/>
            <a:ext cx="3318083" cy="140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44488"/>
            <a:ext cx="3008313" cy="441306"/>
          </a:xfrm>
        </p:spPr>
        <p:txBody>
          <a:bodyPr>
            <a:noAutofit/>
          </a:bodyPr>
          <a:lstStyle/>
          <a:p>
            <a:r>
              <a:rPr lang="hr-HR" sz="2700" dirty="0" smtClean="0">
                <a:solidFill>
                  <a:srgbClr val="002060"/>
                </a:solidFill>
              </a:rPr>
              <a:t>Zaključak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1142984"/>
            <a:ext cx="892971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formu bešavnog uveza knjige prikladna je za sve vrste papira</a:t>
            </a:r>
          </a:p>
          <a:p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pod uvjetom da se koristi prikladno ljepilo (HM/PUR)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veličina naklade je primarni kriterij za odabir bešavne tehnologije uveza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za male i srednje naklade knjiga preporuka je koristiti </a:t>
            </a:r>
            <a:r>
              <a:rPr lang="hr-HR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</a:t>
            </a: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hr-HR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melt</a:t>
            </a: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ljepilo</a:t>
            </a:r>
          </a:p>
          <a:p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preporuka je </a:t>
            </a:r>
            <a:r>
              <a:rPr lang="hr-H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hr-H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melt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ljepilo koristiti sa nepremazanim papirima</a:t>
            </a:r>
          </a:p>
          <a:p>
            <a:pPr>
              <a:lnSpc>
                <a:spcPct val="150000"/>
              </a:lnSpc>
            </a:pP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- bešavna forma uveza se ne preporuča sa premazanim papirima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(obvezatna je </a:t>
            </a:r>
            <a:r>
              <a:rPr lang="hr-HR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forma šivanog uveza 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 </a:t>
            </a:r>
            <a:r>
              <a:rPr lang="hr-H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hr-H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melt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ljepilom)/ 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  <a:r>
              <a:rPr lang="hr-H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“strojna proizvodnja knjiga”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za velike naklade knjiga  preporuka je koristiti </a:t>
            </a:r>
            <a:r>
              <a:rPr lang="hr-HR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PURmelt</a:t>
            </a: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ljepilo</a:t>
            </a:r>
          </a:p>
          <a:p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automatizirani tehnološki proces uveza knjiga/ </a:t>
            </a:r>
            <a:r>
              <a:rPr lang="hr-H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“linijska proizvodnja knjiga”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- preporuča se koristiti za sve vrste papira, posebno za bezdrvne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hr-H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satinirane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(glatke) i površinski premazane papire</a:t>
            </a:r>
            <a:endParaRPr lang="hr-H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r-H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804430"/>
          <a:ext cx="7858182" cy="3929090"/>
        </p:xfrm>
        <a:graphic>
          <a:graphicData uri="http://schemas.openxmlformats.org/drawingml/2006/table">
            <a:tbl>
              <a:tblPr/>
              <a:tblGrid>
                <a:gridCol w="1567836"/>
                <a:gridCol w="1567836"/>
                <a:gridCol w="1567836"/>
                <a:gridCol w="1577337"/>
                <a:gridCol w="1577337"/>
              </a:tblGrid>
              <a:tr h="3340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-HR" sz="2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BEZDRVNI PAPIR</a:t>
                      </a:r>
                      <a:endParaRPr lang="en-US" sz="2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068" marR="7068" marT="7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Nepremazani</a:t>
                      </a:r>
                      <a:endParaRPr lang="en-US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7068" marR="7068" marT="7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Satinirani</a:t>
                      </a:r>
                      <a:endParaRPr lang="en-US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7068" marR="7068" marT="7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Premazani</a:t>
                      </a:r>
                      <a:endParaRPr lang="en-US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7068" marR="7068" marT="7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VOLUMINOZNI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068" marR="7068" marT="7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RECIKLIRANI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7068" marR="7068" marT="7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92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68" marR="7068" marT="7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68" marR="7068" marT="7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68" marR="7068" marT="7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68" marR="7068" marT="7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68" marR="7068" marT="7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68" marR="7068" marT="7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68" marR="7068" marT="7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68" marR="7068" marT="70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68" marR="7068" marT="7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8" marR="7068" marT="70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571504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rgbClr val="002060"/>
                </a:solidFill>
              </a:rPr>
              <a:t>Preporuka </a:t>
            </a:r>
            <a:r>
              <a:rPr lang="hr-HR" sz="2400" dirty="0" smtClean="0">
                <a:solidFill>
                  <a:srgbClr val="002060"/>
                </a:solidFill>
              </a:rPr>
              <a:t>odabira ljepila s obzirom na vrstu papira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72" y="4786322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Sadržaj knjige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844" y="4786322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Sadržaj knjige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7042" y="4786322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Sadržaj knjige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8678" y="4786322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Sadržaj knjige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1752" y="4786322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Sadržaj knjige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47220"/>
            <a:ext cx="1357322" cy="97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429000"/>
            <a:ext cx="1143008" cy="9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429000"/>
            <a:ext cx="1143008" cy="9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95135"/>
            <a:ext cx="1357322" cy="97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547220"/>
            <a:ext cx="1357322" cy="97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19008"/>
            <a:ext cx="785818" cy="62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571472" y="2538707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male i srednje velike naklade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4" y="2538707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male i srednje velike naklade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143108" y="2538707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male i srednje velike naklade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858016" y="244750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male i srednje velike naklade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286380" y="244750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male i srednje velike naklade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642910" y="4447768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Velika naklada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786182" y="4456521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Velika naklada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14546" y="4456521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Velika naklada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6929454" y="4456521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Velika naklada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5357818" y="4456521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Velika naklada</a:t>
            </a:r>
            <a:endParaRPr lang="en-US" sz="1200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14752"/>
            <a:ext cx="1062046" cy="7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090446"/>
            <a:ext cx="785818" cy="62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714752"/>
            <a:ext cx="1062046" cy="7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19008"/>
            <a:ext cx="785818" cy="62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14752"/>
            <a:ext cx="1062046" cy="7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642910" y="5043272"/>
            <a:ext cx="157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Literatura:</a:t>
            </a:r>
          </a:p>
          <a:p>
            <a:r>
              <a:rPr lang="hr-HR" sz="1000" dirty="0" smtClean="0"/>
              <a:t>Znanstvena</a:t>
            </a:r>
          </a:p>
          <a:p>
            <a:r>
              <a:rPr lang="hr-HR" sz="1000" dirty="0" smtClean="0"/>
              <a:t>Stručna (udžbenici)</a:t>
            </a:r>
          </a:p>
          <a:p>
            <a:r>
              <a:rPr lang="hr-HR" sz="1000" dirty="0" smtClean="0"/>
              <a:t>Referentna (rječnici)</a:t>
            </a:r>
          </a:p>
          <a:p>
            <a:r>
              <a:rPr lang="hr-HR" sz="1000" dirty="0" smtClean="0"/>
              <a:t>Beletristika</a:t>
            </a:r>
          </a:p>
          <a:p>
            <a:r>
              <a:rPr lang="hr-HR" sz="1000" dirty="0" smtClean="0"/>
              <a:t>Znanstvena fantastika</a:t>
            </a:r>
          </a:p>
          <a:p>
            <a:r>
              <a:rPr lang="hr-HR" sz="1000" dirty="0" smtClean="0"/>
              <a:t>Povijesni romani</a:t>
            </a:r>
          </a:p>
          <a:p>
            <a:r>
              <a:rPr lang="hr-HR" sz="1000" dirty="0" smtClean="0"/>
              <a:t>Autobiografski romani</a:t>
            </a:r>
          </a:p>
          <a:p>
            <a:r>
              <a:rPr lang="hr-HR" sz="1000" dirty="0" smtClean="0"/>
              <a:t>Putopisi, Dječja literatura</a:t>
            </a:r>
          </a:p>
          <a:p>
            <a:r>
              <a:rPr lang="hr-HR" sz="1000" dirty="0" smtClean="0"/>
              <a:t>(jednobojni i </a:t>
            </a:r>
          </a:p>
          <a:p>
            <a:r>
              <a:rPr lang="hr-HR" sz="1000" dirty="0" smtClean="0"/>
              <a:t>*višebojni tisak)</a:t>
            </a:r>
          </a:p>
          <a:p>
            <a:endParaRPr lang="hr-HR" sz="1000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2357422" y="5053438"/>
            <a:ext cx="1428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Literatura:</a:t>
            </a:r>
          </a:p>
          <a:p>
            <a:r>
              <a:rPr lang="hr-HR" sz="1000" dirty="0" smtClean="0"/>
              <a:t>Znanstvena</a:t>
            </a:r>
          </a:p>
          <a:p>
            <a:r>
              <a:rPr lang="hr-HR" sz="1000" dirty="0" smtClean="0"/>
              <a:t>Stručna (udžbenici)</a:t>
            </a:r>
          </a:p>
          <a:p>
            <a:r>
              <a:rPr lang="hr-HR" sz="1000" dirty="0" smtClean="0"/>
              <a:t>Referentna (leksikon, turistički vodič, enciklopedije)</a:t>
            </a:r>
          </a:p>
          <a:p>
            <a:r>
              <a:rPr lang="hr-HR" sz="1000" dirty="0" smtClean="0"/>
              <a:t>Putopisi</a:t>
            </a:r>
          </a:p>
          <a:p>
            <a:r>
              <a:rPr lang="hr-HR" sz="1000" dirty="0" smtClean="0"/>
              <a:t>Časopisi</a:t>
            </a:r>
          </a:p>
          <a:p>
            <a:r>
              <a:rPr lang="hr-HR" sz="1000" dirty="0" smtClean="0"/>
              <a:t>(višebojni tisak)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57620" y="5053438"/>
            <a:ext cx="1428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Literatura:</a:t>
            </a:r>
          </a:p>
          <a:p>
            <a:r>
              <a:rPr lang="hr-HR" sz="1000" dirty="0" smtClean="0"/>
              <a:t>Znanstvena</a:t>
            </a:r>
          </a:p>
          <a:p>
            <a:r>
              <a:rPr lang="hr-HR" sz="1000" dirty="0" smtClean="0"/>
              <a:t>Stručna (udžbenici)</a:t>
            </a:r>
          </a:p>
          <a:p>
            <a:r>
              <a:rPr lang="hr-HR" sz="1000" dirty="0" smtClean="0"/>
              <a:t>Referentna (leksikon, turistički vodič, enciklopedije)</a:t>
            </a:r>
          </a:p>
          <a:p>
            <a:r>
              <a:rPr lang="hr-HR" sz="1000" dirty="0" smtClean="0"/>
              <a:t>Putopisi</a:t>
            </a:r>
          </a:p>
          <a:p>
            <a:r>
              <a:rPr lang="hr-HR" sz="1000" dirty="0" smtClean="0"/>
              <a:t>Dječja literatura</a:t>
            </a:r>
          </a:p>
          <a:p>
            <a:r>
              <a:rPr lang="hr-HR" sz="1000" dirty="0" smtClean="0"/>
              <a:t>Časopisi</a:t>
            </a:r>
          </a:p>
          <a:p>
            <a:r>
              <a:rPr lang="hr-HR" sz="1000" dirty="0" smtClean="0"/>
              <a:t>(višebojni tisak)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29256" y="5053438"/>
            <a:ext cx="1571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Literatura:</a:t>
            </a:r>
          </a:p>
          <a:p>
            <a:r>
              <a:rPr lang="hr-HR" sz="1000" dirty="0" smtClean="0"/>
              <a:t>Popularno-znanstvena</a:t>
            </a:r>
          </a:p>
          <a:p>
            <a:r>
              <a:rPr lang="hr-HR" sz="1000" dirty="0" smtClean="0"/>
              <a:t>Referentna (rječnici)</a:t>
            </a:r>
          </a:p>
          <a:p>
            <a:r>
              <a:rPr lang="hr-HR" sz="1000" dirty="0" smtClean="0"/>
              <a:t>Beletristika</a:t>
            </a:r>
          </a:p>
          <a:p>
            <a:r>
              <a:rPr lang="hr-HR" sz="1000" dirty="0" smtClean="0"/>
              <a:t>Znanstvena fantastika</a:t>
            </a:r>
          </a:p>
          <a:p>
            <a:r>
              <a:rPr lang="hr-HR" sz="1000" dirty="0" smtClean="0"/>
              <a:t>Povijesni romani</a:t>
            </a:r>
          </a:p>
          <a:p>
            <a:r>
              <a:rPr lang="hr-HR" sz="1000" dirty="0" smtClean="0"/>
              <a:t>Autobiografski romani</a:t>
            </a:r>
          </a:p>
          <a:p>
            <a:r>
              <a:rPr lang="hr-HR" sz="1000" dirty="0" smtClean="0"/>
              <a:t>(jednobojni tisak)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72330" y="5053438"/>
            <a:ext cx="1428760" cy="7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/>
              <a:t>*Upute za korištenje</a:t>
            </a:r>
          </a:p>
          <a:p>
            <a:r>
              <a:rPr lang="hr-HR" sz="1000" dirty="0" smtClean="0"/>
              <a:t>* Knjige za jednokratnu   upotrebu</a:t>
            </a:r>
          </a:p>
          <a:p>
            <a:r>
              <a:rPr lang="hr-HR" sz="1000" dirty="0" smtClean="0"/>
              <a:t>(jednobojni tisak)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72198" y="307181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Opseg</a:t>
            </a:r>
            <a:endParaRPr lang="en-US" sz="1200" b="1" dirty="0"/>
          </a:p>
        </p:txBody>
      </p:sp>
      <p:sp>
        <p:nvSpPr>
          <p:cNvPr id="61" name="Up Arrow 60"/>
          <p:cNvSpPr/>
          <p:nvPr/>
        </p:nvSpPr>
        <p:spPr>
          <a:xfrm>
            <a:off x="6572264" y="3071810"/>
            <a:ext cx="106156" cy="214314"/>
          </a:xfrm>
          <a:prstGeom prst="upArrow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643834" y="3152001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Opseg</a:t>
            </a:r>
            <a:endParaRPr lang="en-US" sz="1200" b="1" dirty="0"/>
          </a:p>
        </p:txBody>
      </p:sp>
      <p:sp>
        <p:nvSpPr>
          <p:cNvPr id="63" name="Up Arrow 62"/>
          <p:cNvSpPr/>
          <p:nvPr/>
        </p:nvSpPr>
        <p:spPr>
          <a:xfrm>
            <a:off x="8143900" y="3152001"/>
            <a:ext cx="106156" cy="214314"/>
          </a:xfrm>
          <a:prstGeom prst="upArrow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85852" y="3071810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Opseg</a:t>
            </a:r>
            <a:endParaRPr lang="en-US" sz="1200" b="1" dirty="0"/>
          </a:p>
        </p:txBody>
      </p:sp>
      <p:sp>
        <p:nvSpPr>
          <p:cNvPr id="65" name="Up Arrow 64"/>
          <p:cNvSpPr/>
          <p:nvPr/>
        </p:nvSpPr>
        <p:spPr>
          <a:xfrm>
            <a:off x="1785918" y="3071810"/>
            <a:ext cx="106156" cy="214314"/>
          </a:xfrm>
          <a:prstGeom prst="upArrow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79028"/>
            <a:ext cx="1062046" cy="7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857364"/>
            <a:ext cx="1062046" cy="76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2214546" y="150017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rgbClr val="C00000"/>
                </a:solidFill>
              </a:rPr>
              <a:t>+ ŠIVANA FORMA UVEZA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86182" y="150017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rgbClr val="C00000"/>
                </a:solidFill>
              </a:rPr>
              <a:t>+ ŠIVANA FORMA UVEZA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rot="16200000">
            <a:off x="-293822" y="2079716"/>
            <a:ext cx="15327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00" b="1" i="1" dirty="0" smtClean="0">
                <a:solidFill>
                  <a:schemeClr val="tx2">
                    <a:lumMod val="75000"/>
                  </a:schemeClr>
                </a:solidFill>
              </a:rPr>
              <a:t>“strojna proizvodnja knjiga”</a:t>
            </a:r>
            <a:endParaRPr lang="en-US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 rot="16200000">
            <a:off x="-350416" y="3794228"/>
            <a:ext cx="16129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00" b="1" i="1" dirty="0" smtClean="0">
                <a:solidFill>
                  <a:schemeClr val="tx2">
                    <a:lumMod val="75000"/>
                  </a:schemeClr>
                </a:solidFill>
              </a:rPr>
              <a:t>“Linijska  proizvodnja knjiga”</a:t>
            </a:r>
            <a:endParaRPr lang="en-US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85860"/>
            <a:ext cx="2000264" cy="246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73" name="Picture 17" descr="https://encrypted-tbn3.gstatic.com/images?q=tbn:ANd9GcQrlzsphDl7JYdj5cN5bMJCSK8QIJ75cUmEmSvK8UH8zLQyT6128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3171825" cy="12144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786346" cy="785818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rgbClr val="002060"/>
                </a:solidFill>
              </a:rPr>
              <a:t>Značajke forme bešavnog</a:t>
            </a:r>
            <a:br>
              <a:rPr lang="hr-HR" sz="2400" dirty="0" smtClean="0">
                <a:solidFill>
                  <a:srgbClr val="002060"/>
                </a:solidFill>
              </a:rPr>
            </a:br>
            <a:r>
              <a:rPr lang="hr-HR" sz="2400" dirty="0" smtClean="0">
                <a:solidFill>
                  <a:srgbClr val="002060"/>
                </a:solidFill>
              </a:rPr>
              <a:t>uveza (lijepljeni)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3008313" cy="57150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najjednostavnija i najjeftinija forma  uveza (veći opseg knjižnog bloka), šivana forma uveza nije ostvariva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visoki proizvodni kapacitet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jedinstvena tehnologija (strojni, automatizirani) bešavni uvez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primjena različitih vrsta i 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gramatura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papira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minimalni utrošak materijala (papir, ljepilo) 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moguća primjena uveznih jedinica: knjižni slog , list papira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/>
          </a:p>
          <a:p>
            <a:endParaRPr lang="hr-HR" sz="2000" dirty="0" smtClean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5341" y="3892968"/>
            <a:ext cx="5501493" cy="152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7" name="Picture 11" descr="https://encrypted-tbn1.gstatic.com/images?q=tbn:ANd9GcS1w2_nnYaZpxK478EcIpl-dj50u408FfBTkbD6v1z2mGHO30f_-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9050" y="0"/>
            <a:ext cx="1824950" cy="1214422"/>
          </a:xfrm>
          <a:prstGeom prst="rect">
            <a:avLst/>
          </a:prstGeom>
          <a:noFill/>
        </p:spPr>
      </p:pic>
      <p:pic>
        <p:nvPicPr>
          <p:cNvPr id="19469" name="Picture 13" descr="https://encrypted-tbn3.gstatic.com/images?q=tbn:ANd9GcSzaB9OGwxgbR22-L7bSsAjMCf44zkfD3RGZNX1LPhQ1d-JyNXWb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5767" y="1142985"/>
            <a:ext cx="1799703" cy="928694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5357818" y="4143380"/>
            <a:ext cx="3929058" cy="3429024"/>
            <a:chOff x="5214942" y="4071942"/>
            <a:chExt cx="3929058" cy="3429024"/>
          </a:xfrm>
        </p:grpSpPr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00760" y="4071942"/>
              <a:ext cx="2143140" cy="260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7715272" y="4071942"/>
              <a:ext cx="1232788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 smtClean="0"/>
                <a:t>Uvezne jedinice KS</a:t>
              </a:r>
            </a:p>
            <a:p>
              <a:r>
                <a:rPr lang="hr-HR" sz="1600" b="1" dirty="0" smtClean="0"/>
                <a:t>s otpiljenim</a:t>
              </a:r>
            </a:p>
            <a:p>
              <a:r>
                <a:rPr lang="hr-HR" sz="1600" b="1" dirty="0" smtClean="0"/>
                <a:t>hrptom</a:t>
              </a:r>
            </a:p>
            <a:p>
              <a:endParaRPr lang="hr-HR" dirty="0" smtClean="0"/>
            </a:p>
            <a:p>
              <a:endParaRPr lang="hr-HR" dirty="0" smtClean="0"/>
            </a:p>
            <a:p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14942" y="5072098"/>
              <a:ext cx="1357322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600" b="1" dirty="0" smtClean="0"/>
                <a:t>Jednodijelne kartonske</a:t>
              </a:r>
            </a:p>
            <a:p>
              <a:pPr algn="r"/>
              <a:r>
                <a:rPr lang="hr-HR" sz="1600" b="1" dirty="0" smtClean="0"/>
                <a:t>korice</a:t>
              </a:r>
            </a:p>
            <a:p>
              <a:pPr algn="r"/>
              <a:endParaRPr lang="hr-HR" dirty="0" smtClean="0"/>
            </a:p>
            <a:p>
              <a:pPr algn="r"/>
              <a:endParaRPr lang="hr-HR" dirty="0" smtClean="0"/>
            </a:p>
            <a:p>
              <a:pPr algn="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86446" y="6331415"/>
              <a:ext cx="92869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b="1" dirty="0" smtClean="0"/>
                <a:t>Ljepilo</a:t>
              </a:r>
            </a:p>
            <a:p>
              <a:endParaRPr lang="hr-HR" dirty="0" smtClean="0"/>
            </a:p>
            <a:p>
              <a:endParaRPr lang="hr-HR" dirty="0" smtClean="0"/>
            </a:p>
            <a:p>
              <a:endParaRPr lang="en-US" dirty="0"/>
            </a:p>
          </p:txBody>
        </p:sp>
        <p:pic>
          <p:nvPicPr>
            <p:cNvPr id="19475" name="Picture 19" descr="https://encrypted-tbn0.gstatic.com/images?q=tbn:ANd9GcRzbBU1YIuiD80-3dHsAaOhgYRk0eOKxqcJitLx3P12-JP8LSVRT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929586" y="5488410"/>
              <a:ext cx="1214414" cy="1369590"/>
            </a:xfrm>
            <a:prstGeom prst="rect">
              <a:avLst/>
            </a:prstGeom>
            <a:noFill/>
          </p:spPr>
        </p:pic>
      </p:grpSp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4572008"/>
            <a:ext cx="146958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Oval 31"/>
          <p:cNvSpPr/>
          <p:nvPr/>
        </p:nvSpPr>
        <p:spPr>
          <a:xfrm>
            <a:off x="3428992" y="4357694"/>
            <a:ext cx="1928826" cy="1928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36" y="228599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Left-Right Arrow 34"/>
          <p:cNvSpPr/>
          <p:nvPr/>
        </p:nvSpPr>
        <p:spPr>
          <a:xfrm rot="18918815">
            <a:off x="5078917" y="4218404"/>
            <a:ext cx="1205099" cy="202054"/>
          </a:xfrm>
          <a:prstGeom prst="left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511" y="2014526"/>
            <a:ext cx="419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4852" y="5310203"/>
            <a:ext cx="419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306" y="6357958"/>
            <a:ext cx="3714776" cy="428628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rgbClr val="002060"/>
                </a:solidFill>
              </a:rPr>
              <a:t>Kriterij konkurentnosti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4429156" cy="6357958"/>
          </a:xfrm>
        </p:spPr>
        <p:txBody>
          <a:bodyPr>
            <a:normAutofit fontScale="77500" lnSpcReduction="20000"/>
          </a:bodyPr>
          <a:lstStyle/>
          <a:p>
            <a:r>
              <a:rPr lang="hr-HR" sz="3100" b="1" dirty="0" smtClean="0">
                <a:solidFill>
                  <a:srgbClr val="002060"/>
                </a:solidFill>
              </a:rPr>
              <a:t>Nakladnički  bešavni uvez</a:t>
            </a:r>
          </a:p>
          <a:p>
            <a:endParaRPr lang="hr-H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600" b="1" dirty="0" smtClean="0">
                <a:solidFill>
                  <a:srgbClr val="002060"/>
                </a:solidFill>
              </a:rPr>
              <a:t>STROJNI bešavni uvez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serijska proizvodnja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male i srednje naklade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povećanje udjela</a:t>
            </a:r>
          </a:p>
          <a:p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ljudskog rada u proizvodnji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različita konstrukcijska rješenja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radni pogon: </a:t>
            </a:r>
            <a:r>
              <a:rPr lang="hr-H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nedefiniran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uslužna djelatnost </a:t>
            </a:r>
          </a:p>
          <a:p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(malo poduzetništvo)*</a:t>
            </a:r>
          </a:p>
          <a:p>
            <a:endParaRPr lang="hr-HR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600" b="1" dirty="0" smtClean="0">
                <a:solidFill>
                  <a:srgbClr val="002060"/>
                </a:solidFill>
              </a:rPr>
              <a:t>LINIJSKI bešavni uvez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industrijska proizvodnja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velike naklade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smanjenje udjela</a:t>
            </a:r>
          </a:p>
          <a:p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ljudskog rada u proizvodnji, 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radni pogon: </a:t>
            </a:r>
            <a:r>
              <a:rPr lang="hr-H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definiran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funkcija: distribucija, logistika</a:t>
            </a:r>
          </a:p>
          <a:p>
            <a:pPr>
              <a:buFont typeface="Wingdings" pitchFamily="2" charset="2"/>
              <a:buChar char="Ø"/>
            </a:pPr>
            <a:r>
              <a:rPr lang="hr-HR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primarna djelatnost</a:t>
            </a: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Content Placeholder 6" descr="natjecanje na tryistu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427145" flipH="1">
            <a:off x="7274739" y="5903753"/>
            <a:ext cx="1960313" cy="1082679"/>
          </a:xfrm>
        </p:spPr>
      </p:pic>
      <p:pic>
        <p:nvPicPr>
          <p:cNvPr id="8" name="Picture 7" descr="pale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095" y="928670"/>
            <a:ext cx="571504" cy="565293"/>
          </a:xfrm>
          <a:prstGeom prst="rect">
            <a:avLst/>
          </a:prstGeom>
        </p:spPr>
      </p:pic>
      <p:pic>
        <p:nvPicPr>
          <p:cNvPr id="11" name="Picture 10" descr="pale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979" y="928670"/>
            <a:ext cx="571504" cy="5652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97409" y="928670"/>
            <a:ext cx="342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/>
              <a:t>TA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83293" y="928670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/>
              <a:t>KA</a:t>
            </a:r>
            <a:endParaRPr lang="en-US" sz="12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7054863" y="928670"/>
            <a:ext cx="571504" cy="565293"/>
            <a:chOff x="7143768" y="2143116"/>
            <a:chExt cx="571504" cy="565293"/>
          </a:xfrm>
        </p:grpSpPr>
        <p:pic>
          <p:nvPicPr>
            <p:cNvPr id="13" name="Picture 12" descr="palet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3768" y="2143116"/>
              <a:ext cx="571504" cy="56529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358082" y="2143116"/>
              <a:ext cx="3406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b="1" dirty="0" smtClean="0"/>
                <a:t>KS</a:t>
              </a:r>
              <a:endParaRPr lang="en-US" sz="12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340747" y="928670"/>
            <a:ext cx="571504" cy="566772"/>
            <a:chOff x="8429652" y="2143116"/>
            <a:chExt cx="571504" cy="566772"/>
          </a:xfrm>
        </p:grpSpPr>
        <p:pic>
          <p:nvPicPr>
            <p:cNvPr id="14" name="Picture 13" descr="palet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9652" y="2144595"/>
              <a:ext cx="571504" cy="56529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643966" y="2143116"/>
              <a:ext cx="356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b="1" dirty="0" smtClean="0"/>
                <a:t>KB</a:t>
              </a:r>
              <a:endParaRPr lang="en-US" sz="1200" b="1" dirty="0"/>
            </a:p>
          </p:txBody>
        </p:sp>
      </p:grpSp>
      <p:pic>
        <p:nvPicPr>
          <p:cNvPr id="22" name="Picture 21" descr="b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9309" y="1571612"/>
            <a:ext cx="660409" cy="65323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7581094" y="1809736"/>
            <a:ext cx="707245" cy="636731"/>
            <a:chOff x="7072330" y="3286124"/>
            <a:chExt cx="707245" cy="636731"/>
          </a:xfrm>
        </p:grpSpPr>
        <p:pic>
          <p:nvPicPr>
            <p:cNvPr id="26" name="Picture 25" descr="palet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3768" y="3357562"/>
              <a:ext cx="571504" cy="56529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072330" y="3286124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b="1" dirty="0" err="1" smtClean="0"/>
                <a:t>pp</a:t>
              </a:r>
              <a:r>
                <a:rPr lang="hr-HR" sz="1200" b="1" dirty="0" smtClean="0"/>
                <a:t> MUK</a:t>
              </a:r>
              <a:endParaRPr lang="en-US" sz="12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34794" y="1857364"/>
            <a:ext cx="720069" cy="565293"/>
            <a:chOff x="5786446" y="3357562"/>
            <a:chExt cx="720069" cy="565293"/>
          </a:xfrm>
        </p:grpSpPr>
        <p:pic>
          <p:nvPicPr>
            <p:cNvPr id="31" name="Picture 30" descr="palet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7884" y="3357562"/>
              <a:ext cx="571504" cy="56529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786446" y="3357562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b="1" dirty="0" smtClean="0"/>
                <a:t>GP MUK</a:t>
              </a:r>
              <a:endParaRPr lang="en-US" sz="12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81560" y="3959102"/>
            <a:ext cx="571504" cy="565293"/>
            <a:chOff x="4983161" y="5006847"/>
            <a:chExt cx="571504" cy="565293"/>
          </a:xfrm>
        </p:grpSpPr>
        <p:pic>
          <p:nvPicPr>
            <p:cNvPr id="36" name="Picture 35" descr="palet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3161" y="5006847"/>
              <a:ext cx="571504" cy="56529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197475" y="5006847"/>
              <a:ext cx="342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b="1" dirty="0" smtClean="0"/>
                <a:t>TA</a:t>
              </a:r>
              <a:endParaRPr lang="en-US" sz="12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84256" y="3935301"/>
            <a:ext cx="576914" cy="565293"/>
            <a:chOff x="6269045" y="5006847"/>
            <a:chExt cx="576914" cy="565293"/>
          </a:xfrm>
        </p:grpSpPr>
        <p:pic>
          <p:nvPicPr>
            <p:cNvPr id="39" name="Picture 38" descr="palet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9045" y="5006847"/>
              <a:ext cx="571504" cy="56529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483359" y="5006847"/>
              <a:ext cx="3626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b="1" dirty="0" smtClean="0"/>
                <a:t>KA</a:t>
              </a:r>
              <a:endParaRPr lang="en-US" sz="1200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886645" y="3935301"/>
            <a:ext cx="571504" cy="565293"/>
            <a:chOff x="7143768" y="2000240"/>
            <a:chExt cx="571504" cy="565293"/>
          </a:xfrm>
        </p:grpSpPr>
        <p:pic>
          <p:nvPicPr>
            <p:cNvPr id="44" name="Picture 43" descr="palet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3768" y="2000240"/>
              <a:ext cx="571504" cy="565293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358082" y="2000240"/>
              <a:ext cx="3406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b="1" dirty="0" smtClean="0"/>
                <a:t>KS</a:t>
              </a:r>
              <a:endParaRPr lang="en-US" sz="1200" b="1" dirty="0"/>
            </a:p>
          </p:txBody>
        </p:sp>
      </p:grpSp>
      <p:pic>
        <p:nvPicPr>
          <p:cNvPr id="47" name="Picture 46" descr="b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149" y="4794887"/>
            <a:ext cx="874723" cy="865214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923633" y="5149747"/>
            <a:ext cx="720069" cy="565293"/>
            <a:chOff x="5786446" y="3357562"/>
            <a:chExt cx="720069" cy="565293"/>
          </a:xfrm>
        </p:grpSpPr>
        <p:pic>
          <p:nvPicPr>
            <p:cNvPr id="49" name="Picture 48" descr="palet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7884" y="3357562"/>
              <a:ext cx="571504" cy="565293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786446" y="3357562"/>
              <a:ext cx="7200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b="1" dirty="0" smtClean="0"/>
                <a:t>GP MUK</a:t>
              </a:r>
              <a:endParaRPr lang="en-US" sz="1200" b="1" dirty="0"/>
            </a:p>
          </p:txBody>
        </p:sp>
      </p:grpSp>
      <p:sp>
        <p:nvSpPr>
          <p:cNvPr id="53" name="Curved Down Arrow 52"/>
          <p:cNvSpPr/>
          <p:nvPr/>
        </p:nvSpPr>
        <p:spPr>
          <a:xfrm>
            <a:off x="4697409" y="571480"/>
            <a:ext cx="1357322" cy="35719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urved Down Arrow 53"/>
          <p:cNvSpPr/>
          <p:nvPr/>
        </p:nvSpPr>
        <p:spPr>
          <a:xfrm>
            <a:off x="6054731" y="571480"/>
            <a:ext cx="1357322" cy="35719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urved Down Arrow 54"/>
          <p:cNvSpPr/>
          <p:nvPr/>
        </p:nvSpPr>
        <p:spPr>
          <a:xfrm>
            <a:off x="7412053" y="571480"/>
            <a:ext cx="1357322" cy="35719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urved Down Arrow 55"/>
          <p:cNvSpPr/>
          <p:nvPr/>
        </p:nvSpPr>
        <p:spPr>
          <a:xfrm rot="10800000">
            <a:off x="6697673" y="2428868"/>
            <a:ext cx="1357322" cy="28575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urved Down Arrow 56"/>
          <p:cNvSpPr/>
          <p:nvPr/>
        </p:nvSpPr>
        <p:spPr>
          <a:xfrm>
            <a:off x="4672067" y="3578111"/>
            <a:ext cx="1357322" cy="35719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Curved Down Arrow 57"/>
          <p:cNvSpPr/>
          <p:nvPr/>
        </p:nvSpPr>
        <p:spPr>
          <a:xfrm>
            <a:off x="6000792" y="3578104"/>
            <a:ext cx="1357322" cy="35719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Striped Right Arrow 60"/>
          <p:cNvSpPr/>
          <p:nvPr/>
        </p:nvSpPr>
        <p:spPr>
          <a:xfrm rot="5400000">
            <a:off x="7898533" y="4649181"/>
            <a:ext cx="344182" cy="189884"/>
          </a:xfrm>
          <a:prstGeom prst="strip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triped Right Arrow 61"/>
          <p:cNvSpPr/>
          <p:nvPr/>
        </p:nvSpPr>
        <p:spPr>
          <a:xfrm rot="10800000">
            <a:off x="7332739" y="5500726"/>
            <a:ext cx="409555" cy="242866"/>
          </a:xfrm>
          <a:prstGeom prst="strip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triped Right Arrow 62"/>
          <p:cNvSpPr/>
          <p:nvPr/>
        </p:nvSpPr>
        <p:spPr>
          <a:xfrm rot="10800000">
            <a:off x="6500826" y="5000636"/>
            <a:ext cx="331848" cy="214338"/>
          </a:xfrm>
          <a:prstGeom prst="strip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Arrow Callout 63"/>
          <p:cNvSpPr/>
          <p:nvPr/>
        </p:nvSpPr>
        <p:spPr>
          <a:xfrm>
            <a:off x="8101674" y="5007958"/>
            <a:ext cx="642942" cy="642942"/>
          </a:xfrm>
          <a:prstGeom prst="leftArrow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90374" y="5141364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HM</a:t>
            </a:r>
          </a:p>
          <a:p>
            <a:pPr algn="ctr"/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98092" y="5314967"/>
            <a:ext cx="676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4" name="Picture 10" descr="https://encrypted-tbn2.gstatic.com/images?q=tbn:ANd9GcQiqx10nsj1AGDs3sGV8CdtdDjjVUAllRbxJmKL9Tcbsp8ufhW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1785926"/>
            <a:ext cx="982075" cy="6429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2" name="TextBox 71"/>
          <p:cNvSpPr txBox="1"/>
          <p:nvPr/>
        </p:nvSpPr>
        <p:spPr>
          <a:xfrm>
            <a:off x="8572528" y="2214554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HM</a:t>
            </a:r>
          </a:p>
        </p:txBody>
      </p:sp>
      <p:sp>
        <p:nvSpPr>
          <p:cNvPr id="73" name="Left Arrow Callout 72"/>
          <p:cNvSpPr/>
          <p:nvPr/>
        </p:nvSpPr>
        <p:spPr>
          <a:xfrm rot="5400000">
            <a:off x="8572527" y="2071680"/>
            <a:ext cx="428629" cy="428628"/>
          </a:xfrm>
          <a:prstGeom prst="leftArrow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3357554" y="1570553"/>
            <a:ext cx="1071570" cy="264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286116" y="1357298"/>
            <a:ext cx="1102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Kupac (tiskara)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3624256" y="4057654"/>
            <a:ext cx="91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Osnovna</a:t>
            </a:r>
          </a:p>
          <a:p>
            <a:r>
              <a:rPr lang="hr-HR" sz="1200" dirty="0" smtClean="0"/>
              <a:t>proizvodnja</a:t>
            </a:r>
            <a:endParaRPr lang="en-US" sz="1200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3643306" y="4286256"/>
            <a:ext cx="857256" cy="21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3857753" y="1142323"/>
            <a:ext cx="1142214" cy="211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7" name="Picture 13" descr="https://encrypted-tbn1.gstatic.com/images?q=tbn:ANd9GcQc9VvFA1dgL1u8h-f0zlqTImY6OH3SMuwX0GJRh4iwsNXzgPki6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1643050"/>
            <a:ext cx="571504" cy="426430"/>
          </a:xfrm>
          <a:prstGeom prst="rect">
            <a:avLst/>
          </a:prstGeom>
          <a:noFill/>
        </p:spPr>
      </p:pic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6578" y="5143512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164305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00892" y="2214554"/>
            <a:ext cx="619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95883" y="785794"/>
            <a:ext cx="619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6" y="4143380"/>
            <a:ext cx="619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15087" y="747713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57926" y="4081464"/>
            <a:ext cx="609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81912" y="700088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96176" y="3962401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857760"/>
            <a:ext cx="500066" cy="500066"/>
          </a:xfrm>
          <a:prstGeom prst="rect">
            <a:avLst/>
          </a:prstGeom>
          <a:noFill/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2000240"/>
            <a:ext cx="6298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90"/>
            <a:ext cx="4429156" cy="1071546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rgbClr val="002060"/>
                </a:solidFill>
              </a:rPr>
              <a:t>Kriterij odabira uvezne jedinice</a:t>
            </a:r>
            <a:br>
              <a:rPr lang="hr-HR" sz="2400" dirty="0" smtClean="0">
                <a:solidFill>
                  <a:srgbClr val="002060"/>
                </a:solidFill>
              </a:rPr>
            </a:br>
            <a:r>
              <a:rPr lang="hr-HR" sz="2400" dirty="0" smtClean="0">
                <a:solidFill>
                  <a:srgbClr val="002060"/>
                </a:solidFill>
              </a:rPr>
              <a:t>u nakladničkom</a:t>
            </a:r>
            <a:br>
              <a:rPr lang="hr-HR" sz="2400" dirty="0" smtClean="0">
                <a:solidFill>
                  <a:srgbClr val="002060"/>
                </a:solidFill>
              </a:rPr>
            </a:br>
            <a:r>
              <a:rPr lang="hr-HR" sz="2400" dirty="0" smtClean="0">
                <a:solidFill>
                  <a:srgbClr val="002060"/>
                </a:solidFill>
              </a:rPr>
              <a:t>bešavnom uvezu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000240"/>
            <a:ext cx="3008313" cy="3714776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</a:rPr>
              <a:t>KNJIŽNI SLOG</a:t>
            </a:r>
            <a:endParaRPr lang="hr-H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visok</a:t>
            </a:r>
            <a:r>
              <a:rPr lang="hr-HR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proizvodni kapacitet</a:t>
            </a:r>
          </a:p>
          <a:p>
            <a:endParaRPr lang="hr-HR" sz="2000" dirty="0" smtClean="0"/>
          </a:p>
          <a:p>
            <a:r>
              <a:rPr lang="hr-HR" sz="2400" b="1" dirty="0" smtClean="0">
                <a:solidFill>
                  <a:srgbClr val="002060"/>
                </a:solidFill>
              </a:rPr>
              <a:t>LIST PAPIRA</a:t>
            </a:r>
            <a:endParaRPr lang="hr-H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nizak</a:t>
            </a:r>
            <a:r>
              <a:rPr lang="hr-HR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proizvodni kapacitet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5341" y="3892968"/>
            <a:ext cx="5501493" cy="152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428736"/>
            <a:ext cx="146958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Oval 31"/>
          <p:cNvSpPr/>
          <p:nvPr/>
        </p:nvSpPr>
        <p:spPr>
          <a:xfrm>
            <a:off x="3357554" y="1214422"/>
            <a:ext cx="1928826" cy="1928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81" name="Picture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48842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6000760" y="500042"/>
            <a:ext cx="2269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Opseg knjižnog bloka:</a:t>
            </a:r>
          </a:p>
          <a:p>
            <a:pPr algn="ctr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 stranica</a:t>
            </a:r>
          </a:p>
          <a:p>
            <a:pPr algn="ctr"/>
            <a:endParaRPr lang="hr-H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Opseg knjižnog sloga:</a:t>
            </a:r>
          </a:p>
          <a:p>
            <a:pPr algn="ctr"/>
            <a:r>
              <a:rPr lang="hr-HR" b="1" dirty="0" smtClean="0">
                <a:solidFill>
                  <a:srgbClr val="002060"/>
                </a:solidFill>
              </a:rPr>
              <a:t>16 stranica</a:t>
            </a:r>
          </a:p>
        </p:txBody>
      </p:sp>
      <p:sp>
        <p:nvSpPr>
          <p:cNvPr id="24" name="Curved Left Arrow 23"/>
          <p:cNvSpPr/>
          <p:nvPr/>
        </p:nvSpPr>
        <p:spPr>
          <a:xfrm>
            <a:off x="8215338" y="642918"/>
            <a:ext cx="285752" cy="928694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triped Right Arrow 24"/>
          <p:cNvSpPr/>
          <p:nvPr/>
        </p:nvSpPr>
        <p:spPr>
          <a:xfrm>
            <a:off x="5715008" y="2143116"/>
            <a:ext cx="500066" cy="428628"/>
          </a:xfrm>
          <a:prstGeom prst="strip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00240"/>
            <a:ext cx="6298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000240"/>
            <a:ext cx="6298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000240"/>
            <a:ext cx="6298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52" y="2000240"/>
            <a:ext cx="6298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5929322" y="2643182"/>
            <a:ext cx="290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sabiranje = 5 sabirnih stanica</a:t>
            </a:r>
            <a:endParaRPr lang="en-US" dirty="0"/>
          </a:p>
        </p:txBody>
      </p:sp>
      <p:pic>
        <p:nvPicPr>
          <p:cNvPr id="2050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857760"/>
            <a:ext cx="500066" cy="500066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286116" y="6286520"/>
            <a:ext cx="25765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500" b="1" dirty="0" smtClean="0"/>
              <a:t>sabiranje = 40 sabirnih stanica</a:t>
            </a:r>
            <a:endParaRPr lang="en-US" sz="15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000760" y="364331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Opseg knjižnog bloka:</a:t>
            </a:r>
          </a:p>
          <a:p>
            <a:pPr algn="ctr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 stranica</a:t>
            </a:r>
          </a:p>
          <a:p>
            <a:pPr algn="ctr"/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Opseg lista papira:</a:t>
            </a:r>
          </a:p>
          <a:p>
            <a:pPr algn="ctr"/>
            <a:r>
              <a:rPr lang="hr-HR" b="1" dirty="0" smtClean="0">
                <a:solidFill>
                  <a:srgbClr val="002060"/>
                </a:solidFill>
              </a:rPr>
              <a:t>2 stranice</a:t>
            </a:r>
          </a:p>
        </p:txBody>
      </p:sp>
      <p:sp>
        <p:nvSpPr>
          <p:cNvPr id="42" name="Curved Left Arrow 41"/>
          <p:cNvSpPr/>
          <p:nvPr/>
        </p:nvSpPr>
        <p:spPr>
          <a:xfrm>
            <a:off x="8429652" y="3786190"/>
            <a:ext cx="285752" cy="714380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Striped Right Arrow 42"/>
          <p:cNvSpPr/>
          <p:nvPr/>
        </p:nvSpPr>
        <p:spPr>
          <a:xfrm>
            <a:off x="5429256" y="5631436"/>
            <a:ext cx="500066" cy="428628"/>
          </a:xfrm>
          <a:prstGeom prst="strip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857760"/>
            <a:ext cx="500066" cy="500066"/>
          </a:xfrm>
          <a:prstGeom prst="rect">
            <a:avLst/>
          </a:prstGeom>
          <a:noFill/>
        </p:spPr>
      </p:pic>
      <p:pic>
        <p:nvPicPr>
          <p:cNvPr id="46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857760"/>
            <a:ext cx="500066" cy="500066"/>
          </a:xfrm>
          <a:prstGeom prst="rect">
            <a:avLst/>
          </a:prstGeom>
          <a:noFill/>
        </p:spPr>
      </p:pic>
      <p:pic>
        <p:nvPicPr>
          <p:cNvPr id="47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4857760"/>
            <a:ext cx="500066" cy="500066"/>
          </a:xfrm>
          <a:prstGeom prst="rect">
            <a:avLst/>
          </a:prstGeom>
          <a:noFill/>
        </p:spPr>
      </p:pic>
      <p:pic>
        <p:nvPicPr>
          <p:cNvPr id="48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4857760"/>
            <a:ext cx="500066" cy="500066"/>
          </a:xfrm>
          <a:prstGeom prst="rect">
            <a:avLst/>
          </a:prstGeom>
          <a:noFill/>
        </p:spPr>
      </p:pic>
      <p:pic>
        <p:nvPicPr>
          <p:cNvPr id="49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56" y="4857760"/>
            <a:ext cx="500066" cy="500066"/>
          </a:xfrm>
          <a:prstGeom prst="rect">
            <a:avLst/>
          </a:prstGeom>
          <a:noFill/>
        </p:spPr>
      </p:pic>
      <p:pic>
        <p:nvPicPr>
          <p:cNvPr id="50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28" y="4857760"/>
            <a:ext cx="500066" cy="500066"/>
          </a:xfrm>
          <a:prstGeom prst="rect">
            <a:avLst/>
          </a:prstGeom>
          <a:noFill/>
        </p:spPr>
      </p:pic>
      <p:pic>
        <p:nvPicPr>
          <p:cNvPr id="51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357826"/>
            <a:ext cx="500066" cy="500066"/>
          </a:xfrm>
          <a:prstGeom prst="rect">
            <a:avLst/>
          </a:prstGeom>
          <a:noFill/>
        </p:spPr>
      </p:pic>
      <p:pic>
        <p:nvPicPr>
          <p:cNvPr id="52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357826"/>
            <a:ext cx="500066" cy="500066"/>
          </a:xfrm>
          <a:prstGeom prst="rect">
            <a:avLst/>
          </a:prstGeom>
          <a:noFill/>
        </p:spPr>
      </p:pic>
      <p:pic>
        <p:nvPicPr>
          <p:cNvPr id="53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357826"/>
            <a:ext cx="500066" cy="500066"/>
          </a:xfrm>
          <a:prstGeom prst="rect">
            <a:avLst/>
          </a:prstGeom>
          <a:noFill/>
        </p:spPr>
      </p:pic>
      <p:pic>
        <p:nvPicPr>
          <p:cNvPr id="54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357826"/>
            <a:ext cx="500066" cy="500066"/>
          </a:xfrm>
          <a:prstGeom prst="rect">
            <a:avLst/>
          </a:prstGeom>
          <a:noFill/>
        </p:spPr>
      </p:pic>
      <p:pic>
        <p:nvPicPr>
          <p:cNvPr id="55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5357826"/>
            <a:ext cx="500066" cy="500066"/>
          </a:xfrm>
          <a:prstGeom prst="rect">
            <a:avLst/>
          </a:prstGeom>
          <a:noFill/>
        </p:spPr>
      </p:pic>
      <p:pic>
        <p:nvPicPr>
          <p:cNvPr id="56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357826"/>
            <a:ext cx="500066" cy="500066"/>
          </a:xfrm>
          <a:prstGeom prst="rect">
            <a:avLst/>
          </a:prstGeom>
          <a:noFill/>
        </p:spPr>
      </p:pic>
      <p:pic>
        <p:nvPicPr>
          <p:cNvPr id="57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56" y="5357826"/>
            <a:ext cx="500066" cy="500066"/>
          </a:xfrm>
          <a:prstGeom prst="rect">
            <a:avLst/>
          </a:prstGeom>
          <a:noFill/>
        </p:spPr>
      </p:pic>
      <p:pic>
        <p:nvPicPr>
          <p:cNvPr id="58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28" y="5357826"/>
            <a:ext cx="500066" cy="500066"/>
          </a:xfrm>
          <a:prstGeom prst="rect">
            <a:avLst/>
          </a:prstGeom>
          <a:noFill/>
        </p:spPr>
      </p:pic>
      <p:pic>
        <p:nvPicPr>
          <p:cNvPr id="59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857868"/>
            <a:ext cx="500066" cy="500066"/>
          </a:xfrm>
          <a:prstGeom prst="rect">
            <a:avLst/>
          </a:prstGeom>
          <a:noFill/>
        </p:spPr>
      </p:pic>
      <p:pic>
        <p:nvPicPr>
          <p:cNvPr id="60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857868"/>
            <a:ext cx="500066" cy="500066"/>
          </a:xfrm>
          <a:prstGeom prst="rect">
            <a:avLst/>
          </a:prstGeom>
          <a:noFill/>
        </p:spPr>
      </p:pic>
      <p:pic>
        <p:nvPicPr>
          <p:cNvPr id="61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857868"/>
            <a:ext cx="500066" cy="500066"/>
          </a:xfrm>
          <a:prstGeom prst="rect">
            <a:avLst/>
          </a:prstGeom>
          <a:noFill/>
        </p:spPr>
      </p:pic>
      <p:pic>
        <p:nvPicPr>
          <p:cNvPr id="62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857868"/>
            <a:ext cx="500066" cy="500066"/>
          </a:xfrm>
          <a:prstGeom prst="rect">
            <a:avLst/>
          </a:prstGeom>
          <a:noFill/>
        </p:spPr>
      </p:pic>
      <p:pic>
        <p:nvPicPr>
          <p:cNvPr id="63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5857868"/>
            <a:ext cx="500066" cy="500066"/>
          </a:xfrm>
          <a:prstGeom prst="rect">
            <a:avLst/>
          </a:prstGeom>
          <a:noFill/>
        </p:spPr>
      </p:pic>
      <p:pic>
        <p:nvPicPr>
          <p:cNvPr id="64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857868"/>
            <a:ext cx="500066" cy="500066"/>
          </a:xfrm>
          <a:prstGeom prst="rect">
            <a:avLst/>
          </a:prstGeom>
          <a:noFill/>
        </p:spPr>
      </p:pic>
      <p:pic>
        <p:nvPicPr>
          <p:cNvPr id="65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56" y="5857868"/>
            <a:ext cx="500066" cy="500066"/>
          </a:xfrm>
          <a:prstGeom prst="rect">
            <a:avLst/>
          </a:prstGeom>
          <a:noFill/>
        </p:spPr>
      </p:pic>
      <p:pic>
        <p:nvPicPr>
          <p:cNvPr id="66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28" y="5857868"/>
            <a:ext cx="500066" cy="500066"/>
          </a:xfrm>
          <a:prstGeom prst="rect">
            <a:avLst/>
          </a:prstGeom>
          <a:noFill/>
        </p:spPr>
      </p:pic>
      <p:pic>
        <p:nvPicPr>
          <p:cNvPr id="67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6357934"/>
            <a:ext cx="500066" cy="500066"/>
          </a:xfrm>
          <a:prstGeom prst="rect">
            <a:avLst/>
          </a:prstGeom>
          <a:noFill/>
        </p:spPr>
      </p:pic>
      <p:pic>
        <p:nvPicPr>
          <p:cNvPr id="68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6357934"/>
            <a:ext cx="500066" cy="500066"/>
          </a:xfrm>
          <a:prstGeom prst="rect">
            <a:avLst/>
          </a:prstGeom>
          <a:noFill/>
        </p:spPr>
      </p:pic>
      <p:pic>
        <p:nvPicPr>
          <p:cNvPr id="69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6357934"/>
            <a:ext cx="500066" cy="500066"/>
          </a:xfrm>
          <a:prstGeom prst="rect">
            <a:avLst/>
          </a:prstGeom>
          <a:noFill/>
        </p:spPr>
      </p:pic>
      <p:pic>
        <p:nvPicPr>
          <p:cNvPr id="70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6357934"/>
            <a:ext cx="500066" cy="500066"/>
          </a:xfrm>
          <a:prstGeom prst="rect">
            <a:avLst/>
          </a:prstGeom>
          <a:noFill/>
        </p:spPr>
      </p:pic>
      <p:pic>
        <p:nvPicPr>
          <p:cNvPr id="71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6357934"/>
            <a:ext cx="500066" cy="500066"/>
          </a:xfrm>
          <a:prstGeom prst="rect">
            <a:avLst/>
          </a:prstGeom>
          <a:noFill/>
        </p:spPr>
      </p:pic>
      <p:pic>
        <p:nvPicPr>
          <p:cNvPr id="72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6357934"/>
            <a:ext cx="500066" cy="500066"/>
          </a:xfrm>
          <a:prstGeom prst="rect">
            <a:avLst/>
          </a:prstGeom>
          <a:noFill/>
        </p:spPr>
      </p:pic>
      <p:pic>
        <p:nvPicPr>
          <p:cNvPr id="73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56" y="6357934"/>
            <a:ext cx="500066" cy="500066"/>
          </a:xfrm>
          <a:prstGeom prst="rect">
            <a:avLst/>
          </a:prstGeom>
          <a:noFill/>
        </p:spPr>
      </p:pic>
      <p:pic>
        <p:nvPicPr>
          <p:cNvPr id="74" name="Picture 2" descr="https://encrypted-tbn3.gstatic.com/images?q=tbn:ANd9GcQ8pLLeyxaTOXlwr4GfTzo9AF_qSMvwRfL9s3WNBOgqUHRR0ORP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28" y="6357934"/>
            <a:ext cx="500066" cy="500066"/>
          </a:xfrm>
          <a:prstGeom prst="rect">
            <a:avLst/>
          </a:prstGeom>
          <a:noFill/>
        </p:spPr>
      </p:pic>
      <p:sp>
        <p:nvSpPr>
          <p:cNvPr id="41" name="Multiply 40"/>
          <p:cNvSpPr/>
          <p:nvPr/>
        </p:nvSpPr>
        <p:spPr>
          <a:xfrm>
            <a:off x="7072330" y="5000636"/>
            <a:ext cx="1357360" cy="135732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181449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5429264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TextBox 76"/>
          <p:cNvSpPr txBox="1"/>
          <p:nvPr/>
        </p:nvSpPr>
        <p:spPr>
          <a:xfrm>
            <a:off x="142844" y="167156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Doprinos konkurentnosti: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4282" y="5357826"/>
            <a:ext cx="1919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Standardi :</a:t>
            </a:r>
          </a:p>
          <a:p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 11800; </a:t>
            </a:r>
          </a:p>
          <a:p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LBI Z39.78-2000.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596" y="2928934"/>
            <a:ext cx="4143404" cy="642942"/>
          </a:xfrm>
        </p:spPr>
        <p:txBody>
          <a:bodyPr>
            <a:normAutofit/>
          </a:bodyPr>
          <a:lstStyle/>
          <a:p>
            <a:pPr algn="r"/>
            <a:r>
              <a:rPr lang="hr-HR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Kružni bešavni uvez </a:t>
            </a:r>
            <a:r>
              <a:rPr lang="hr-HR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Amigo</a:t>
            </a:r>
            <a:r>
              <a:rPr lang="hr-HR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hr-HR" sz="16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Muller</a:t>
            </a:r>
            <a:r>
              <a:rPr lang="hr-HR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Martini</a:t>
            </a:r>
          </a:p>
          <a:p>
            <a:pPr>
              <a:buFont typeface="Wingdings" pitchFamily="2" charset="2"/>
              <a:buChar char="Ø"/>
            </a:pPr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8" name="Picture 2" descr="http://www.ziljak.hr/tiskarstvo/tiskarstvo09/Clanci09web/LajicBabicJurecic/slike/slika-3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74" y="3571876"/>
            <a:ext cx="4124913" cy="321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321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</a:rPr>
              <a:t>Strojni bešavni uvez</a:t>
            </a:r>
          </a:p>
          <a:p>
            <a:endParaRPr lang="en-US" dirty="0"/>
          </a:p>
        </p:txBody>
      </p:sp>
      <p:pic>
        <p:nvPicPr>
          <p:cNvPr id="1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5991" y="1"/>
            <a:ext cx="375800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0702" y="4143380"/>
            <a:ext cx="1719524" cy="119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7732" y="4143380"/>
            <a:ext cx="1736267" cy="118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4624" y="5638701"/>
            <a:ext cx="1736267" cy="121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4676" y="5626220"/>
            <a:ext cx="1719323" cy="123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slika 2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714356"/>
            <a:ext cx="4286280" cy="288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rved Left Arrow 13"/>
          <p:cNvSpPr/>
          <p:nvPr/>
        </p:nvSpPr>
        <p:spPr>
          <a:xfrm>
            <a:off x="4450390" y="2928934"/>
            <a:ext cx="500066" cy="1428760"/>
          </a:xfrm>
          <a:prstGeom prst="curvedLeftArrow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data:image/jpeg;base64,/9j/4AAQSkZJRgABAQAAAQABAAD/2wCEAAkGBhEQDxQTEBQRFRQWFBYTGBIREhUXFBMXFRgZFhkUFxUXHSYgFxkjGRcTHzshIycpLy4sFR4yNTAqNSYrLCsBCQoKDgwOFw8PGi4gHCQsLDQsKS8vLCwsLC0sLCksLCwsLCkpLyksLCwsLSwsLDUsLCksLCwsLCwsLCksKSwsLP/AABEIAMUBAAMBIgACEQEDEQH/xAAcAAEAAgMBAQEAAAAAAAAAAAAABQcDBAYCAQj/xAA+EAACAgEDAgQDBQYEBAcAAAABAgADEQQSIQUxBhMiQVFhcQcUMoGRIzNSobHRQpLB8RZys/AIJENiZKKy/8QAFwEBAQEBAAAAAAAAAAAAAAAAAAECA//EAB0RAQEBAQADAQEBAAAAAAAAAAABEQISITFBUSL/2gAMAwEAAhEDEQA/ALxiIgIiICIiAiIgIiICIiAiIgIiICIiAiIgIiICIiAiIgIiICIiAiIgIiICIiAiIgIiICIiAiIgIiICIiAiIgIiICIiAiIgIiICIiAiIgIiICIiAiIgIiICIiAiIgIiICIiAiIgIiICIiAiIgIiICIiAiIgIiICIiAiIgIiICYtVqkqQvYwVR3ZjgCZZz3j1c9Pt+qf/tZrieXUiW5G0ni3RFWYairC43Dd6hnOPT35wfb2M3un9Tp1Cb6LEsXJXKMCAR3B+B+Rn5Q15265vmWH6j/aXD/4fD/5TVj/AOSP+kk33xOfn9Z561a8RE5NkREBERAREQEREBERAREQEREBERAREQEREBERA1+oa1aansbsilj+U4dvH+oJOxaCPkrH+Yf8vyM6jxbqUTR27+zKU+pIPB+AwDzK5bp5RXsqQF/LA2M3oJQMVUkcgZbnBzg8TrxzM2ufV9ppvHuqQZ8ujbkk5V/c5PIb4kzqvC3iIayosQFdW2soORzyCD8x/QypNOdXqA9TfdksOUFJL12q3B43krZwVOFPvMXT+r6ykPVUb6buPRwu5+y5Vx8eIvM/EnftfUhvGFO/QXDOPSDnGfwsG7flOa6d4m6w+PM0tC+hWJ3DOGJUf+p3yO3tNvr3UtUKHW1UAyqNjGfVyMc/0+EzJZZW92Ke654NI1O82jGULYQ5As4GPYlSRkZ4GZYv2M6ZNONTUGJLXB8suFICbfTzyciRet0jXHOEI8vBRy43OMBRkcKg5Y8Ek8cd5l0dFtLHykOfMrVGR0HYeq5gR+zQZIA9THPInTr39cpcq3olY1eJtXuU+bqAWselEspXNmO92wglEGO7Ecexk7puv6xRizym7erGM/kCPr+c5+FdPOOxicjd45avh61LcfhYjj9DNnpPjeu+zy9jq+0MBkEEFwnB45BZfyMl5s9r5z46WJhr1G4soyCMZyPj27d5i82zaGynJAxtPu2P4plptxPk5G3qFgu8nVWbfS5yq/h3FAnIHckt9YvqWo6+Jo1vVlB5iFsHs+C2MAnAPzH0zNhaxk+o/TceJNVmiYlQ/Fv5f2nwBsfi/VRGjNE0zqXDBTtOVJyAR2z8/lM6OxGcD9T/AGjRliYltYj8P5ZELfn/AAt/L+8aMsTD96GcYbPfG0/6T6dSo7nH1BH9RKMsTwLl+I/Weg4+IgfYiICIiBznj1saFyO4yf8A6tOR6mM6a0L3NVgGO5Y1nAHxPaWH1rpK6qhqnJAYd1xkcEZ5+siqPB6qMFyfoAP+zOk6njjnebbr8606/Uae28oWFi1UZSwBxu/ZA7q2zuOM9xn4YneeGfErajS+ZeoUV7yUsV7EXy9pJTJ86rIcEbWI4PHYTr9J9jel0277pZZWWAD+Z+0DYYOGxxgjBHHx5mVfAltIYK6OG92qzjjGMb+RwO/B+HEnPWJedY+l+Iaym4MNm1a95ffWArFgPPQZU8n96qnnkzD9oWsdtK1lSn1WVuMc8JXYC25cqRnZ2J79hibGmps0rlmVGZhtOKQmV749A4HA78cT76C26hbNMxPqCEbTwxJavlHyQO4Bx7zX+amdSON8I+IDqKVNuN3rBOMA7SRnHscYnRaW5WXI+Y/MHB/mDPtOoossdTXTY9bMHbSoCyn3Nmkf1YP8VZOZv9I6XpmB8ohgM/guYgEnOGrb11sPgSZr4S76eK2I9546XrLLy48sDZkkhyTt25yPTge096/SClgELYIJwTnuf75kR1/xLqNNplFVaGteC43b0JJwXCgl6stzgZGOx9pZsXcrT69ZepaxlpFQGfM81jjAySVKrxgHsZBeHvFGdU5R6bs0vUo03mI4ZvWGzaMZ/ZkDB7kSQ6z4s0t1FiLbSSTtw/pU7geNud23nHA7HibdVtOlNempo8utgzGwPzWwbOGBy7qecHPHb2xN3b6csm6mNFbqtP5TrZaKk2m02OpYoGySy9vw7u06zpniKu+slCgWu4IxdiG4cYOCuMEEHv2MrynxACdjcnL5G5l4XcVODnOdo+gb8pzfVPG1T0u1JdSjLkhST6sjGLCoxn6du8xZPjU6v4vnUdd06KxNtZ2qWIV1JwPkD9P1lTWvrOpV6nX6a6pat1mKWrBNv3cFayHPbLbh7cIO+TPPTLFagU60sxtVVLJWBhXG7YbU5ycHk+2RmTeg6RVTpm0+lvaqtwRtKq5G4sSVLcjO9vb4fCYsz1G9t+oe09YqWl7UodrD5Kisup9Y3kt68LghlG4Dle2MTBrPF2o0rlNTorXaxEveumzcyVr6QzgVjAzs7njAE6zWLqyKtpoYVl243BrNy2AD1EBQC4+P4faQnh3Ta2rq2o12rqYJcK0UVE2GpFsVguEBzhUGce5MzlVr6L7URUW09i6xbgWUr5W4h3y6qQLGJPLex7ccDEkqvtSRKwhu2t5e3Nq2Bt49PeyvB+OS2M+03ek66garU2WoK1e5CrXqqhzTQ2HOe3qbAPfI+MiOgrocavUvXV+zu1Lq5GCVqrTkfFSzng5yc8dpnx/F1N0+Ow+11uobbUPTuQmxm3LgEEZKlSSAPf5Sd0nitjSGdM/s95Khhzjn0849WeM5wRKw+zfwpo+p0tqdVWzn7xcEUu2BXVVWFVlzhuXJzwcmY/CX2apfdeDcUFWrahTV6WdBudtxRsq/IAznAxxLV9rW6d4xqdKy+1Wf2V175wQN2C2OO090eL6DW9hWwBSwwF3M2ACCqjnnOB8cGVNp+h699XdRptRaq0APua9yp3uAqL5iMAwBz2HvMHVNR1TQ65dFp3qutssBRXppXzNqbi7FcbTnIwT7SSfE8quyvr2na0oH9SqHOQQAG4GT7H5HmbN2uqwCbExkDO4Yyewz8c4lGa3xN1HQ7L9bp6VNqMwUW2qPYEbQWAf+02f+L770VjpLlFe1y6NVbjdhkcq6LtJwpDcSfmavkvIYx+Xf2mB6sKxAHYn6nEqCn7SavMb9+mNy86ZjtYLj95VYwOG78f3kl4Z8VJdnT13gW2liq5v3tuUb2zYPZRuAHb85rx2+jy/q1hPs4rpviF06gumNj2V5NYNm0sSq9ywUZO4ETtZbMWXSIiRSIiAiIgYbtIj/AIgD8/r/ALCQ/UPDmQfKOCQR3I7gjuPrJ6IFeX+EK67hd5bCwPv81XcPuPds54OPy5k5paAW80gFyuzdgbivB9RAHO4H5dp0rID3EidTp2UnA9PympUyOf69+Nf+X/WRVqkHHuDg/LEl+sJuK5OPS3J+I5x9ZGtW9jMUrtOSTwhx3/ibAP6zpuOdmuf8YeCKLtBZrVRn1gtoqr9ZCMTbVWqlScchiO/vOZ8ZeGOo36orTVYxAwAtNq7VLMq7i42qW2E9yDu+oliHwt1O5gEsSrT+ZRc1Nn4i9Ni2ZBVSVJ2JznHHYzqj0C2xt1hqBxjDG27jnuHYKTyedvuZi36sihNB0TqPS2VdQoK2CzdULhY6CtN2W8tm8sZ4zx3PwE2a9SxdBXoW2sdOTdY17n1hXJD8fgyff27e0vtPDw2bGss2nulYSpP0rUH+cw0+CtGowa9/f96zWd/b1E9v9JNxbzqkT4lOksWtdHqn3LW1nmNmxrF7sqjdhcYG3jGPfvJvTeOdGwIuXUacqdrC+lwFPwJUMAe3fHeXRR0+qv8AAiL/AMqgZ+uJgs6JSWZtoy+AxyedowOO3YxrUisS9WpqP3TUqWAyrUW8gj4hDnHyIkvp7LkC+rJIHJAPf4+8lerfZb0/UElqKt38Srsb/MmDIxPs6t05X7vqdSEVgfKscWoQDkr6+VyOO8noa/UOuayk86Vrk9WTUwJACgjKndnLZX27ZkKni3p+v21PWTlhlfKODkZKMVOcZx/hwdo5na6tWVW3I/Y8KpY/DgDkylfDvV00V23X131k2JYrtSeK1WxM/wAWMtWOAex+kXfxLFp6HplFShdK7af8X7o1/wCPG7h1zzgfpxg8x0Xor6IN92sDFrbL2+8F8O9iBPUw3H2Bz37/ABmloPEOg1GPK1NJJ/wuwVv8r7SZKfcWHK/qpIzG3+L4z8qO6D0jVabU6rUWFLW1DU+mrhVFZOQAWJ7bf0PxnN6HR6xvER6jdS6UZuZC+3Ow0utfYnDElf1M6rqTapayaT6xyA6Bg2PbPz+sdK6veaka1U3FQSELKBkZ7MWjZ8TxqC+1vr9VnT6Ka8WWZVmpycqNlg3OF/DyVIB74+s7vUeR5F9ZFbLXTWvlvggKiDPB9hxzIx+poR+0XgfxKrD65HaaGp1HTtQDXY6rvIVlNtlJfHOwq5XcOQcfMfGXJ/U9/sc/9k2i09ul1DsosIt0yDzaVyhALkqxJz6y3PwA+OB1L9Nqq6rqdUowtFArC+wsswxK/MqFH5ieun+FKKaHTSWeWjN5mVIIDBSobcCMYB+PcTT1usBosXejs+oYuyZ5xwo7ngKqDue01zyxfiP6Jbu6hQc5/bL/AHMuGU30al6tTVeqllrfcRxlvSRwR+HBPuPb85Yum8ZUNwwsQ/MA/wBDn+UnUta5sifiR6eINMSB51QJ7KzBScd8BsZm8jgjIII+I5Ew6PUREBERAREQEYiIGFtFWSCVUkdjjkfSZBWB2AnqICIiAiIgIiICIiB5asHuBI3/AIZ0oC7aa12KUXaijYrHJVeOFJAOPlJSIHA9S+x/RW3tZsTDZLJhh6sKqlCjAKuASRg5LZyJD3/ZE1HOi1Oq0/wCWFk/y8f1lrRApu3R9e0vZtPqlHtYmxz+Y2/1M1KPG76dFTXaK+rYqp5g9SHaAuclQB2/il2PUD3Amrd0itvbH0l0Vl0fxJotXcq0uGJDHYwPOFJPxU/rJLXeFNLcBuQjD+YDXZYhD4Vd42ng4VRn/wBok/d4D0/m+bWiJaM4sRQj8jB9S4JyPjNe/oeqT8Dhh8LEDfzTaf6zUsTFT9f6a3TtXVRo7bArqXNdjBgxZiCM8ce/zyZ1C14065GC1thI+HqIx/KQ/jLouuvto1lFJLIfK8s1uHHrOHNdqr6CcHPsCDnHM63wz4U1uoqUa8VVAM520kl7NxJJY5IQZJ/Dzj3ESyVjK89KX0SQxJ0+FFUAJwAAAPpNa3w/YO3Ms6jWOY6v0yh62eyqp2RGZWetWIIBI7j4zpPsxyenhmJJa2wkn39WP9JodQ6Ja9bIBgspXJ7DPGZ1Xh3pC6TTV0qSdoJJPcliWJwO3JMdWYxOb5akoiJzdSIiAiIgIiICIiAiIgIiICIiAiIgIiICIiAiIgIiIHk1g9wP0n0CfYgIiIHzE+xEBERAREQEREBERAREQEREBERAREQEREBERAREQEREBERAREQEREBERAREQEREBERAREQEREBERAREQEREBERAREQEREBERAREQEREBERAREQEREBERAREQEREBERAREQEREBERAREQEREBERAREQEREBERAREQEREBERAREQEREBERAREQEREBERAREQEREBERAREQEREBERAREQEREBER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http://www.sdmc.com/images/products/enlarged/CABS4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-395658"/>
            <a:ext cx="9429784" cy="7253682"/>
          </a:xfrm>
          <a:prstGeom prst="rect">
            <a:avLst/>
          </a:prstGeom>
          <a:noFill/>
        </p:spPr>
      </p:pic>
      <p:pic>
        <p:nvPicPr>
          <p:cNvPr id="10" name="Picture 9" descr="b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1544158"/>
            <a:ext cx="730277" cy="722338"/>
          </a:xfrm>
          <a:prstGeom prst="rect">
            <a:avLst/>
          </a:prstGeom>
        </p:spPr>
      </p:pic>
      <p:sp>
        <p:nvSpPr>
          <p:cNvPr id="13" name="Left Arrow Callout 12"/>
          <p:cNvSpPr/>
          <p:nvPr/>
        </p:nvSpPr>
        <p:spPr>
          <a:xfrm rot="16200000">
            <a:off x="2500298" y="1829910"/>
            <a:ext cx="642942" cy="642942"/>
          </a:xfrm>
          <a:prstGeom prst="leftArrow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1829910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HM/</a:t>
            </a:r>
          </a:p>
          <a:p>
            <a:pPr algn="ctr"/>
            <a:r>
              <a:rPr lang="hr-H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42852"/>
            <a:ext cx="35004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2060"/>
                </a:solidFill>
              </a:rPr>
              <a:t>Linijski bešavni uvez</a:t>
            </a:r>
          </a:p>
          <a:p>
            <a:endParaRPr lang="en-US" dirty="0"/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77238" y="1753712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258406"/>
            <a:ext cx="600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329844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596" y="4500570"/>
            <a:ext cx="50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industrijska proizvodnja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automatizirani procesi industrijska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velike naklade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smanjen udjel ljudskog rada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značajna uloga: logistika, distribucija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9445" y="3525592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0949" y="3525592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2453" y="3525592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57" y="3525592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9445" y="4097096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0949" y="4097096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2453" y="4097096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57" y="4097096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9445" y="4668600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0949" y="4668600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2453" y="4668600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57" y="4668600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9445" y="5240104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0949" y="5240104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2453" y="5240104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3957" y="5240104"/>
            <a:ext cx="600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25" y="5883046"/>
            <a:ext cx="1214446" cy="97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554" name="Picture 2" descr="https://encrypted-tbn1.gstatic.com/images?q=tbn:ANd9GcTqmXrFiWTLb0pTbkULaH_Ai0SwIJDFYZjtZ_hVHY-gewyz9XKVj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1246" y="-428651"/>
            <a:ext cx="2432754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185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5143536" cy="1817825"/>
          </a:xfrm>
        </p:spPr>
        <p:txBody>
          <a:bodyPr>
            <a:normAutofit/>
          </a:bodyPr>
          <a:lstStyle/>
          <a:p>
            <a:r>
              <a:rPr lang="hr-HR" sz="2700" dirty="0" smtClean="0">
                <a:solidFill>
                  <a:srgbClr val="002060"/>
                </a:solidFill>
              </a:rPr>
              <a:t>Kriterij odabira vrste ljepila</a:t>
            </a:r>
            <a:br>
              <a:rPr lang="hr-HR" sz="2700" dirty="0" smtClean="0">
                <a:solidFill>
                  <a:srgbClr val="002060"/>
                </a:solidFill>
              </a:rPr>
            </a:br>
            <a:r>
              <a:rPr lang="hr-HR" sz="2700" dirty="0" smtClean="0">
                <a:solidFill>
                  <a:srgbClr val="002060"/>
                </a:solidFill>
              </a:rPr>
              <a:t>u bešavnom</a:t>
            </a:r>
            <a:br>
              <a:rPr lang="hr-HR" sz="2700" dirty="0" smtClean="0">
                <a:solidFill>
                  <a:srgbClr val="002060"/>
                </a:solidFill>
              </a:rPr>
            </a:br>
            <a:r>
              <a:rPr lang="hr-HR" sz="2700" dirty="0" smtClean="0">
                <a:solidFill>
                  <a:srgbClr val="002060"/>
                </a:solidFill>
              </a:rPr>
              <a:t>nakladničkom uvezu</a:t>
            </a:r>
            <a:r>
              <a:rPr lang="hr-HR" dirty="0" smtClean="0">
                <a:solidFill>
                  <a:srgbClr val="002060"/>
                </a:solidFill>
              </a:rPr>
              <a:t/>
            </a:r>
            <a:br>
              <a:rPr lang="hr-HR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998921" y="4142970"/>
            <a:ext cx="5001428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428868"/>
            <a:ext cx="3357586" cy="47149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sz="2200" b="1" dirty="0" smtClean="0">
                <a:solidFill>
                  <a:srgbClr val="002060"/>
                </a:solidFill>
              </a:rPr>
              <a:t> EVA </a:t>
            </a:r>
            <a:r>
              <a:rPr lang="hr-HR" sz="2200" b="1" dirty="0" err="1" smtClean="0">
                <a:solidFill>
                  <a:srgbClr val="002060"/>
                </a:solidFill>
              </a:rPr>
              <a:t>hot</a:t>
            </a:r>
            <a:r>
              <a:rPr lang="hr-HR" sz="2200" b="1" dirty="0" smtClean="0">
                <a:solidFill>
                  <a:srgbClr val="002060"/>
                </a:solidFill>
              </a:rPr>
              <a:t>-</a:t>
            </a:r>
            <a:r>
              <a:rPr lang="hr-HR" sz="2200" b="1" dirty="0" err="1" smtClean="0">
                <a:solidFill>
                  <a:srgbClr val="002060"/>
                </a:solidFill>
              </a:rPr>
              <a:t>melt</a:t>
            </a:r>
            <a:endParaRPr lang="hr-HR" sz="2200" b="1" dirty="0" smtClean="0">
              <a:solidFill>
                <a:srgbClr val="002060"/>
              </a:solidFill>
            </a:endParaRP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 (etilen vinil acetat </a:t>
            </a:r>
            <a:r>
              <a:rPr lang="hr-H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kopolimer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): 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termoplastičan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Visoka produkcija knjiga       “</a:t>
            </a: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brzo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sušeće ljepilo”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Lijepljenje prema ISO 3219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Preporuka: papir “veće” površinske hrapavosti prema ISO 8791-2:1990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Mehanizam lijepljenja: </a:t>
            </a: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mehaničko usidrenje u papir</a:t>
            </a:r>
          </a:p>
          <a:p>
            <a:r>
              <a:rPr lang="hr-HR" sz="22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Neelastično ljepilo</a:t>
            </a:r>
            <a:r>
              <a:rPr lang="hr-HR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:(((</a:t>
            </a:r>
          </a:p>
          <a:p>
            <a:endParaRPr lang="hr-H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PURmelt</a:t>
            </a:r>
            <a:endParaRPr lang="hr-H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643050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Značajke doprinosa čvrstoći forme uveza: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slika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785927"/>
            <a:ext cx="550072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196707" y="6215082"/>
            <a:ext cx="4304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Teorija adhezijskog spajanja: po principu “ključ i brava”</a:t>
            </a:r>
            <a:endParaRPr lang="en-US" sz="1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" name="Picture 11" descr="Mechanical interlocking in adhes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8145" y="5072074"/>
            <a:ext cx="3752850" cy="11811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286248" y="642939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(Izvor: Edward M. </a:t>
            </a:r>
            <a:r>
              <a:rPr lang="hr-HR" sz="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Petriet</a:t>
            </a:r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r-HR" sz="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Handbook</a:t>
            </a:r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Adhesive</a:t>
            </a:r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Sealants</a:t>
            </a:r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1506" y="5000660"/>
            <a:ext cx="461249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0"/>
            <a:ext cx="3643306" cy="154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0"/>
            <a:ext cx="5143536" cy="1817825"/>
          </a:xfrm>
        </p:spPr>
        <p:txBody>
          <a:bodyPr>
            <a:normAutofit/>
          </a:bodyPr>
          <a:lstStyle/>
          <a:p>
            <a:r>
              <a:rPr lang="hr-HR" sz="2700" dirty="0" smtClean="0">
                <a:solidFill>
                  <a:srgbClr val="002060"/>
                </a:solidFill>
              </a:rPr>
              <a:t>Kriterij odabira vrste ljepila</a:t>
            </a:r>
            <a:br>
              <a:rPr lang="hr-HR" sz="2700" dirty="0" smtClean="0">
                <a:solidFill>
                  <a:srgbClr val="002060"/>
                </a:solidFill>
              </a:rPr>
            </a:br>
            <a:r>
              <a:rPr lang="hr-HR" sz="2700" dirty="0" smtClean="0">
                <a:solidFill>
                  <a:srgbClr val="002060"/>
                </a:solidFill>
              </a:rPr>
              <a:t>u bešavnom</a:t>
            </a:r>
            <a:br>
              <a:rPr lang="hr-HR" sz="2700" dirty="0" smtClean="0">
                <a:solidFill>
                  <a:srgbClr val="002060"/>
                </a:solidFill>
              </a:rPr>
            </a:br>
            <a:r>
              <a:rPr lang="hr-HR" sz="2700" dirty="0" smtClean="0">
                <a:solidFill>
                  <a:srgbClr val="002060"/>
                </a:solidFill>
              </a:rPr>
              <a:t>nakladničkom uvezu</a:t>
            </a:r>
            <a:r>
              <a:rPr lang="hr-HR" dirty="0" smtClean="0">
                <a:solidFill>
                  <a:srgbClr val="002060"/>
                </a:solidFill>
              </a:rPr>
              <a:t/>
            </a:r>
            <a:br>
              <a:rPr lang="hr-HR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998921" y="4142970"/>
            <a:ext cx="5001428" cy="15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428868"/>
            <a:ext cx="3357586" cy="464347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r-HR" sz="2200" b="1" dirty="0" smtClean="0">
                <a:solidFill>
                  <a:srgbClr val="002060"/>
                </a:solidFill>
              </a:rPr>
              <a:t> </a:t>
            </a:r>
            <a:r>
              <a:rPr lang="hr-HR" sz="2200" b="1" dirty="0" err="1" smtClean="0">
                <a:solidFill>
                  <a:srgbClr val="002060"/>
                </a:solidFill>
              </a:rPr>
              <a:t>PURmelt</a:t>
            </a:r>
            <a:endParaRPr lang="hr-HR" sz="2200" b="1" dirty="0" smtClean="0">
              <a:solidFill>
                <a:srgbClr val="002060"/>
              </a:solidFill>
            </a:endParaRP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 (reaktivni poliuretan)</a:t>
            </a:r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Visoka produkcija knjiga ali    “</a:t>
            </a: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sporo</a:t>
            </a:r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sušeće ljepilo”: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Vrijeme sušenja ljepila: 24h, potpuno umrežavanje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polimera: 48h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Lijepljenje prema ISO 3219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Preporuka: papir “manje” površinske hrapavosti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ISO 8791-2:1990</a:t>
            </a:r>
          </a:p>
          <a:p>
            <a:r>
              <a:rPr lang="hr-HR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Mehanizam lijepljenja: </a:t>
            </a:r>
            <a:r>
              <a:rPr lang="hr-H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difuzija</a:t>
            </a:r>
          </a:p>
          <a:p>
            <a:r>
              <a:rPr lang="hr-HR" sz="22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Elastično ljepilo</a:t>
            </a:r>
            <a:r>
              <a:rPr lang="hr-HR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:)))</a:t>
            </a:r>
          </a:p>
          <a:p>
            <a:endParaRPr lang="hr-H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EVA </a:t>
            </a:r>
            <a:r>
              <a:rPr lang="hr-H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hot</a:t>
            </a:r>
            <a:r>
              <a:rPr lang="hr-H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hr-H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melt</a:t>
            </a:r>
            <a:endParaRPr lang="hr-H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643050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Značajke doprinosa čvrstoći forme uveza: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500174"/>
            <a:ext cx="5357850" cy="280943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81" name="Picture 9" descr="Interdiffusion in adhes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286256"/>
            <a:ext cx="3486150" cy="119062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429124" y="5214950"/>
            <a:ext cx="2919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Teorija adhezijskog spajanja: difuzija</a:t>
            </a:r>
          </a:p>
          <a:p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(Izvor: Edward M. </a:t>
            </a:r>
            <a:r>
              <a:rPr lang="hr-HR" sz="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Petriet</a:t>
            </a:r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r-HR" sz="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Handbook</a:t>
            </a:r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Adhesive</a:t>
            </a:r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Sealants</a:t>
            </a:r>
            <a:r>
              <a:rPr lang="hr-HR" sz="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1713</Words>
  <Application>Microsoft Office PowerPoint</Application>
  <PresentationFormat>On-screen Show (4:3)</PresentationFormat>
  <Paragraphs>568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Utvrđivanje kriterija za odabir bešavne forme u nakladničkom uvezu knjiga   Nastupno predavanje, Grafički fakultet Sveučilišta u Zagrebu, 8. travnja 2014.    </vt:lpstr>
      <vt:lpstr>Opći “snimak” proizvoda u knjigoveškoj proizvodnji</vt:lpstr>
      <vt:lpstr>Značajke forme bešavnog uveza (lijepljeni)</vt:lpstr>
      <vt:lpstr>Kriterij konkurentnosti</vt:lpstr>
      <vt:lpstr>Kriterij odabira uvezne jedinice u nakladničkom bešavnom uvezu</vt:lpstr>
      <vt:lpstr>Slide 6</vt:lpstr>
      <vt:lpstr>Slide 7</vt:lpstr>
      <vt:lpstr>Kriterij odabira vrste ljepila u bešavnom nakladničkom uvezu </vt:lpstr>
      <vt:lpstr>Kriterij odabira vrste ljepila u bešavnom nakladničkom uvezu </vt:lpstr>
      <vt:lpstr>Kriterij odabira vrste papira u bešavnom nakladničkom uvezu </vt:lpstr>
      <vt:lpstr>Slide 11</vt:lpstr>
      <vt:lpstr>Slide 12</vt:lpstr>
      <vt:lpstr>Slide 13</vt:lpstr>
      <vt:lpstr>Slide 14</vt:lpstr>
      <vt:lpstr>Slide 15</vt:lpstr>
      <vt:lpstr>Procjena kvalitete bešavnog uveza</vt:lpstr>
      <vt:lpstr>Procjena kvalitete bešavnog uveza</vt:lpstr>
      <vt:lpstr>Procjena kvalitete bešavnog uveza</vt:lpstr>
      <vt:lpstr>Procjena kvalitete bešavnog uveza</vt:lpstr>
      <vt:lpstr>Procjena kvalitete bešavnog uveza</vt:lpstr>
      <vt:lpstr>Procjena kvalitete bešavnog uveza</vt:lpstr>
      <vt:lpstr>Slide 22</vt:lpstr>
      <vt:lpstr>Zaključak</vt:lpstr>
      <vt:lpstr>Preporuka odabira ljepila s obzirom na vrstu papira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dr.sc. Suzana Pasanec Preprotić  Utvrđivanje kriterija za odabir bešavne forme u nakladničkom uvezu knjiga    </dc:title>
  <dc:creator>Pasanec</dc:creator>
  <cp:lastModifiedBy>Pasanec</cp:lastModifiedBy>
  <cp:revision>427</cp:revision>
  <dcterms:created xsi:type="dcterms:W3CDTF">2014-03-23T11:27:21Z</dcterms:created>
  <dcterms:modified xsi:type="dcterms:W3CDTF">2014-04-07T05:16:40Z</dcterms:modified>
</cp:coreProperties>
</file>